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86" r:id="rId2"/>
    <p:sldMasterId id="2147483699" r:id="rId3"/>
  </p:sldMasterIdLst>
  <p:notesMasterIdLst>
    <p:notesMasterId r:id="rId28"/>
  </p:notesMasterIdLst>
  <p:sldIdLst>
    <p:sldId id="357" r:id="rId4"/>
    <p:sldId id="359" r:id="rId5"/>
    <p:sldId id="1473" r:id="rId6"/>
    <p:sldId id="433" r:id="rId7"/>
    <p:sldId id="429" r:id="rId8"/>
    <p:sldId id="432" r:id="rId9"/>
    <p:sldId id="430" r:id="rId10"/>
    <p:sldId id="431" r:id="rId11"/>
    <p:sldId id="499" r:id="rId12"/>
    <p:sldId id="381" r:id="rId13"/>
    <p:sldId id="366" r:id="rId14"/>
    <p:sldId id="391" r:id="rId15"/>
    <p:sldId id="404" r:id="rId16"/>
    <p:sldId id="406" r:id="rId17"/>
    <p:sldId id="405" r:id="rId18"/>
    <p:sldId id="362" r:id="rId19"/>
    <p:sldId id="1475" r:id="rId20"/>
    <p:sldId id="1476" r:id="rId21"/>
    <p:sldId id="419" r:id="rId22"/>
    <p:sldId id="1477" r:id="rId23"/>
    <p:sldId id="1478" r:id="rId24"/>
    <p:sldId id="1479" r:id="rId25"/>
    <p:sldId id="1480" r:id="rId26"/>
    <p:sldId id="420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Hind Vadodara Light" panose="020B0604020202020204" charset="0"/>
      <p:regular r:id="rId35"/>
      <p:bold r:id="rId36"/>
    </p:embeddedFont>
    <p:embeddedFont>
      <p:font typeface="Raleway" panose="020B0604020202020204" charset="0"/>
      <p:regular r:id="rId37"/>
      <p:bold r:id="rId38"/>
      <p:italic r:id="rId39"/>
      <p:boldItalic r:id="rId40"/>
    </p:embeddedFont>
    <p:embeddedFont>
      <p:font typeface="Tahoma" panose="020B0604030504040204" pitchFamily="34" charset="0"/>
      <p:regular r:id="rId41"/>
      <p:bold r:id="rId42"/>
    </p:embeddedFont>
    <p:embeddedFont>
      <p:font typeface="Teko Light" panose="020B0604020202020204" charset="0"/>
      <p:regular r:id="rId43"/>
      <p:bold r:id="rId44"/>
    </p:embeddedFont>
    <p:embeddedFont>
      <p:font typeface="Verdana" panose="020B0604030504040204" pitchFamily="34" charset="0"/>
      <p:regular r:id="rId45"/>
      <p:bold r:id="rId46"/>
      <p:italic r:id="rId47"/>
      <p:boldItalic r:id="rId48"/>
    </p:embeddedFont>
    <p:embeddedFont>
      <p:font typeface="Wingdings 3" panose="05040102010807070707" pitchFamily="18" charset="2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284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536"/>
    <a:srgbClr val="E6F0EF"/>
    <a:srgbClr val="88AFA6"/>
    <a:srgbClr val="060505"/>
    <a:srgbClr val="747687"/>
    <a:srgbClr val="F5F5F5"/>
    <a:srgbClr val="F5F5F4"/>
    <a:srgbClr val="65C8CF"/>
    <a:srgbClr val="627E8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6DE747-697F-43DC-A3D9-66D988CDD338}">
  <a:tblStyle styleId="{6A6DE747-697F-43DC-A3D9-66D988CDD3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434" autoAdjust="0"/>
  </p:normalViewPr>
  <p:slideViewPr>
    <p:cSldViewPr snapToGrid="0">
      <p:cViewPr varScale="1">
        <p:scale>
          <a:sx n="137" d="100"/>
          <a:sy n="137" d="100"/>
        </p:scale>
        <p:origin x="726" y="120"/>
      </p:cViewPr>
      <p:guideLst>
        <p:guide pos="2880"/>
        <p:guide orient="horz" pos="2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8E86D-0D35-4A3F-95FD-89EE6EA3CB85}" type="doc">
      <dgm:prSet loTypeId="urn:microsoft.com/office/officeart/2005/8/layout/cycle6" loCatId="relationship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pt-PT"/>
        </a:p>
      </dgm:t>
    </dgm:pt>
    <dgm:pt modelId="{3C5A18E3-FCA7-4C82-A52C-EDCAF8BED81C}">
      <dgm:prSet phldrT="[Texto]" custT="1"/>
      <dgm:spPr>
        <a:solidFill>
          <a:schemeClr val="tx1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pt-PT" sz="2000" b="0" dirty="0">
              <a:solidFill>
                <a:schemeClr val="bg1"/>
              </a:solidFill>
              <a:latin typeface="eurofurence light" panose="020F0302020203020204" pitchFamily="34" charset="0"/>
            </a:rPr>
            <a:t>Identificação da oportunidade</a:t>
          </a:r>
        </a:p>
      </dgm:t>
    </dgm:pt>
    <dgm:pt modelId="{91EDFBE5-365B-4ECE-AF02-484599DB7BAB}" type="parTrans" cxnId="{6411EF09-7C7C-4F92-9A2A-80583CF20ABF}">
      <dgm:prSet/>
      <dgm:spPr/>
      <dgm:t>
        <a:bodyPr/>
        <a:lstStyle/>
        <a:p>
          <a:endParaRPr lang="pt-PT"/>
        </a:p>
      </dgm:t>
    </dgm:pt>
    <dgm:pt modelId="{CA292BD7-AE43-4588-9446-16E993913F16}" type="sibTrans" cxnId="{6411EF09-7C7C-4F92-9A2A-80583CF20ABF}">
      <dgm:prSet/>
      <dgm:spPr>
        <a:ln>
          <a:noFill/>
        </a:ln>
      </dgm:spPr>
      <dgm:t>
        <a:bodyPr/>
        <a:lstStyle/>
        <a:p>
          <a:endParaRPr lang="pt-PT"/>
        </a:p>
      </dgm:t>
    </dgm:pt>
    <dgm:pt modelId="{233276B0-C6EC-4F90-B229-4FE7D88391B9}">
      <dgm:prSet phldrT="[Texto]" custT="1"/>
      <dgm:spPr>
        <a:solidFill>
          <a:schemeClr val="tx1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pt-PT" sz="2000" b="0" dirty="0">
              <a:solidFill>
                <a:schemeClr val="bg1"/>
              </a:solidFill>
              <a:latin typeface="eurofurence light" panose="020F0302020203020204" pitchFamily="34" charset="0"/>
            </a:rPr>
            <a:t>Aquisição dos recursos</a:t>
          </a:r>
        </a:p>
      </dgm:t>
    </dgm:pt>
    <dgm:pt modelId="{7202CF85-1C9D-4A56-862B-9863E5F8FF78}" type="parTrans" cxnId="{1E183A43-2015-45C6-8713-D9675BF5CB55}">
      <dgm:prSet/>
      <dgm:spPr/>
      <dgm:t>
        <a:bodyPr/>
        <a:lstStyle/>
        <a:p>
          <a:endParaRPr lang="pt-PT"/>
        </a:p>
      </dgm:t>
    </dgm:pt>
    <dgm:pt modelId="{004B43C2-EC7A-4AAF-9051-A5092DDFBAB6}" type="sibTrans" cxnId="{1E183A43-2015-45C6-8713-D9675BF5CB55}">
      <dgm:prSet/>
      <dgm:spPr>
        <a:ln>
          <a:noFill/>
        </a:ln>
      </dgm:spPr>
      <dgm:t>
        <a:bodyPr/>
        <a:lstStyle/>
        <a:p>
          <a:endParaRPr lang="pt-PT"/>
        </a:p>
      </dgm:t>
    </dgm:pt>
    <dgm:pt modelId="{15ECD8DF-8AD1-410A-9F02-BE88EEA645B6}">
      <dgm:prSet phldrT="[Texto]" custT="1"/>
      <dgm:spPr>
        <a:solidFill>
          <a:schemeClr val="tx1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pt-PT" sz="2000" b="0" dirty="0">
              <a:solidFill>
                <a:schemeClr val="bg1"/>
              </a:solidFill>
              <a:latin typeface="eurofurence light" panose="020F0302020203020204" pitchFamily="34" charset="0"/>
            </a:rPr>
            <a:t>Determinação dos Recursos Necessários</a:t>
          </a:r>
        </a:p>
      </dgm:t>
    </dgm:pt>
    <dgm:pt modelId="{B86D6C60-1C18-48B2-AEB3-D12B33C22E25}" type="parTrans" cxnId="{9B6C989D-E9F5-4693-A044-B25D025101DC}">
      <dgm:prSet/>
      <dgm:spPr/>
      <dgm:t>
        <a:bodyPr/>
        <a:lstStyle/>
        <a:p>
          <a:endParaRPr lang="pt-PT"/>
        </a:p>
      </dgm:t>
    </dgm:pt>
    <dgm:pt modelId="{75165248-9F82-4620-A574-3CBDA566D7EC}" type="sibTrans" cxnId="{9B6C989D-E9F5-4693-A044-B25D025101DC}">
      <dgm:prSet/>
      <dgm:spPr>
        <a:ln>
          <a:noFill/>
        </a:ln>
      </dgm:spPr>
      <dgm:t>
        <a:bodyPr/>
        <a:lstStyle/>
        <a:p>
          <a:endParaRPr lang="pt-PT"/>
        </a:p>
      </dgm:t>
    </dgm:pt>
    <dgm:pt modelId="{E4CA20A9-A624-489E-812E-37BD740410E8}">
      <dgm:prSet phldrT="[Texto]" custT="1"/>
      <dgm:spPr>
        <a:solidFill>
          <a:schemeClr val="tx1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pt-PT" sz="2000" b="0" dirty="0">
              <a:solidFill>
                <a:schemeClr val="bg1"/>
              </a:solidFill>
              <a:latin typeface="eurofurence light" panose="020F0302020203020204" pitchFamily="34" charset="0"/>
            </a:rPr>
            <a:t>Desenvolvimento do conceito do negócio</a:t>
          </a:r>
        </a:p>
      </dgm:t>
    </dgm:pt>
    <dgm:pt modelId="{9800D58C-317B-484F-BAC2-EB7045BDA0B8}" type="parTrans" cxnId="{3C09167C-4AD1-4769-8E55-B5FDAE5BA6DD}">
      <dgm:prSet/>
      <dgm:spPr/>
      <dgm:t>
        <a:bodyPr/>
        <a:lstStyle/>
        <a:p>
          <a:endParaRPr lang="pt-PT"/>
        </a:p>
      </dgm:t>
    </dgm:pt>
    <dgm:pt modelId="{99CA6281-6E1C-4302-B3B9-5FCEA7ECCE84}" type="sibTrans" cxnId="{3C09167C-4AD1-4769-8E55-B5FDAE5BA6DD}">
      <dgm:prSet/>
      <dgm:spPr>
        <a:ln>
          <a:noFill/>
        </a:ln>
      </dgm:spPr>
      <dgm:t>
        <a:bodyPr/>
        <a:lstStyle/>
        <a:p>
          <a:endParaRPr lang="pt-PT"/>
        </a:p>
      </dgm:t>
    </dgm:pt>
    <dgm:pt modelId="{C914D65A-9C4F-4465-B655-6ACFFAA06966}">
      <dgm:prSet custT="1"/>
      <dgm:spPr>
        <a:solidFill>
          <a:schemeClr val="tx1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pt-PT" sz="2000" b="0" dirty="0">
              <a:solidFill>
                <a:schemeClr val="bg1"/>
              </a:solidFill>
              <a:latin typeface="eurofurence light" panose="020F0302020203020204" pitchFamily="34" charset="0"/>
            </a:rPr>
            <a:t>Saída Estratégica</a:t>
          </a:r>
        </a:p>
      </dgm:t>
    </dgm:pt>
    <dgm:pt modelId="{23FD4DE0-B6DD-469C-8BCD-8F77DF5C17EE}" type="parTrans" cxnId="{4F746491-C27A-40EA-BEAC-776CF06A35A5}">
      <dgm:prSet/>
      <dgm:spPr/>
      <dgm:t>
        <a:bodyPr/>
        <a:lstStyle/>
        <a:p>
          <a:endParaRPr lang="pt-PT"/>
        </a:p>
      </dgm:t>
    </dgm:pt>
    <dgm:pt modelId="{8E72AAFE-5497-441C-9E96-880E891246CB}" type="sibTrans" cxnId="{4F746491-C27A-40EA-BEAC-776CF06A35A5}">
      <dgm:prSet/>
      <dgm:spPr>
        <a:ln>
          <a:noFill/>
        </a:ln>
      </dgm:spPr>
      <dgm:t>
        <a:bodyPr/>
        <a:lstStyle/>
        <a:p>
          <a:endParaRPr lang="pt-PT"/>
        </a:p>
      </dgm:t>
    </dgm:pt>
    <dgm:pt modelId="{4F9E69D0-73DC-4652-9775-2CCBE78FF253}">
      <dgm:prSet custT="1"/>
      <dgm:spPr>
        <a:solidFill>
          <a:schemeClr val="tx1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pt-PT" sz="2000" b="0" dirty="0">
              <a:solidFill>
                <a:schemeClr val="bg1"/>
              </a:solidFill>
              <a:latin typeface="eurofurence light" panose="020F0302020203020204" pitchFamily="34" charset="0"/>
            </a:rPr>
            <a:t>Implementação e Gestão</a:t>
          </a:r>
        </a:p>
      </dgm:t>
    </dgm:pt>
    <dgm:pt modelId="{8EB356F1-3D99-4B8D-89DA-E8FCF243B562}" type="parTrans" cxnId="{F3CB32FE-E814-4E2B-A791-64ACF8683384}">
      <dgm:prSet/>
      <dgm:spPr/>
      <dgm:t>
        <a:bodyPr/>
        <a:lstStyle/>
        <a:p>
          <a:endParaRPr lang="pt-PT"/>
        </a:p>
      </dgm:t>
    </dgm:pt>
    <dgm:pt modelId="{94E711E9-525D-4F15-9255-2D62408FC8B4}" type="sibTrans" cxnId="{F3CB32FE-E814-4E2B-A791-64ACF8683384}">
      <dgm:prSet/>
      <dgm:spPr>
        <a:ln>
          <a:noFill/>
        </a:ln>
      </dgm:spPr>
      <dgm:t>
        <a:bodyPr/>
        <a:lstStyle/>
        <a:p>
          <a:endParaRPr lang="pt-PT"/>
        </a:p>
      </dgm:t>
    </dgm:pt>
    <dgm:pt modelId="{933B1929-3413-4BFB-B264-3C1ED9F51F22}" type="pres">
      <dgm:prSet presAssocID="{0F08E86D-0D35-4A3F-95FD-89EE6EA3CB85}" presName="cycle" presStyleCnt="0">
        <dgm:presLayoutVars>
          <dgm:dir val="rev"/>
          <dgm:resizeHandles val="exact"/>
        </dgm:presLayoutVars>
      </dgm:prSet>
      <dgm:spPr/>
    </dgm:pt>
    <dgm:pt modelId="{97725B3C-5CD7-45C9-9AF0-2C6B09C08C24}" type="pres">
      <dgm:prSet presAssocID="{3C5A18E3-FCA7-4C82-A52C-EDCAF8BED81C}" presName="node" presStyleLbl="node1" presStyleIdx="0" presStyleCnt="6" custScaleX="169483" custScaleY="110001" custRadScaleRad="97274" custRadScaleInc="10158">
        <dgm:presLayoutVars>
          <dgm:bulletEnabled val="1"/>
        </dgm:presLayoutVars>
      </dgm:prSet>
      <dgm:spPr>
        <a:prstGeom prst="rect">
          <a:avLst/>
        </a:prstGeom>
      </dgm:spPr>
    </dgm:pt>
    <dgm:pt modelId="{F78ACA1F-3804-4479-9F28-F163F575B296}" type="pres">
      <dgm:prSet presAssocID="{3C5A18E3-FCA7-4C82-A52C-EDCAF8BED81C}" presName="spNode" presStyleCnt="0"/>
      <dgm:spPr/>
    </dgm:pt>
    <dgm:pt modelId="{F6D5C8E9-CB33-462C-81A2-D2AEB53068B6}" type="pres">
      <dgm:prSet presAssocID="{CA292BD7-AE43-4588-9446-16E993913F16}" presName="sibTrans" presStyleLbl="sibTrans1D1" presStyleIdx="0" presStyleCnt="6"/>
      <dgm:spPr/>
    </dgm:pt>
    <dgm:pt modelId="{CDD9DA2D-6369-4614-A2FB-6000B26E0EBB}" type="pres">
      <dgm:prSet presAssocID="{C914D65A-9C4F-4465-B655-6ACFFAA06966}" presName="node" presStyleLbl="node1" presStyleIdx="1" presStyleCnt="6" custScaleX="169483" custScaleY="110001" custRadScaleRad="109389" custRadScaleInc="-56609">
        <dgm:presLayoutVars>
          <dgm:bulletEnabled val="1"/>
        </dgm:presLayoutVars>
      </dgm:prSet>
      <dgm:spPr>
        <a:prstGeom prst="rect">
          <a:avLst/>
        </a:prstGeom>
      </dgm:spPr>
    </dgm:pt>
    <dgm:pt modelId="{72CA0F54-69AE-4E4C-94A4-3C1A9CDF940B}" type="pres">
      <dgm:prSet presAssocID="{C914D65A-9C4F-4465-B655-6ACFFAA06966}" presName="spNode" presStyleCnt="0"/>
      <dgm:spPr/>
    </dgm:pt>
    <dgm:pt modelId="{A4247218-C92E-4452-8832-E7053DA732B1}" type="pres">
      <dgm:prSet presAssocID="{8E72AAFE-5497-441C-9E96-880E891246CB}" presName="sibTrans" presStyleLbl="sibTrans1D1" presStyleIdx="1" presStyleCnt="6"/>
      <dgm:spPr/>
    </dgm:pt>
    <dgm:pt modelId="{FFFEE32C-2F3D-41A3-81ED-97005F66856F}" type="pres">
      <dgm:prSet presAssocID="{4F9E69D0-73DC-4652-9775-2CCBE78FF253}" presName="node" presStyleLbl="node1" presStyleIdx="2" presStyleCnt="6" custScaleX="169483" custScaleY="110001" custRadScaleRad="111443" custRadScaleInc="42163">
        <dgm:presLayoutVars>
          <dgm:bulletEnabled val="1"/>
        </dgm:presLayoutVars>
      </dgm:prSet>
      <dgm:spPr>
        <a:prstGeom prst="rect">
          <a:avLst/>
        </a:prstGeom>
      </dgm:spPr>
    </dgm:pt>
    <dgm:pt modelId="{B1DA6B72-D2DD-48ED-BF55-0EBC4128BF9E}" type="pres">
      <dgm:prSet presAssocID="{4F9E69D0-73DC-4652-9775-2CCBE78FF253}" presName="spNode" presStyleCnt="0"/>
      <dgm:spPr/>
    </dgm:pt>
    <dgm:pt modelId="{EFF9B4E9-9405-4926-B58A-3522D671E663}" type="pres">
      <dgm:prSet presAssocID="{94E711E9-525D-4F15-9255-2D62408FC8B4}" presName="sibTrans" presStyleLbl="sibTrans1D1" presStyleIdx="2" presStyleCnt="6"/>
      <dgm:spPr/>
    </dgm:pt>
    <dgm:pt modelId="{908A2569-4F33-4F95-BA46-EB70B27433BC}" type="pres">
      <dgm:prSet presAssocID="{233276B0-C6EC-4F90-B229-4FE7D88391B9}" presName="node" presStyleLbl="node1" presStyleIdx="3" presStyleCnt="6" custScaleX="169483" custScaleY="110001" custRadScaleRad="100238" custRadScaleInc="-19744">
        <dgm:presLayoutVars>
          <dgm:bulletEnabled val="1"/>
        </dgm:presLayoutVars>
      </dgm:prSet>
      <dgm:spPr>
        <a:prstGeom prst="rect">
          <a:avLst/>
        </a:prstGeom>
      </dgm:spPr>
    </dgm:pt>
    <dgm:pt modelId="{A4E0306E-9EB6-407D-9E1A-543E5BA0C46B}" type="pres">
      <dgm:prSet presAssocID="{233276B0-C6EC-4F90-B229-4FE7D88391B9}" presName="spNode" presStyleCnt="0"/>
      <dgm:spPr/>
    </dgm:pt>
    <dgm:pt modelId="{A7F7B88C-1F46-490D-B78C-D0137F1197EF}" type="pres">
      <dgm:prSet presAssocID="{004B43C2-EC7A-4AAF-9051-A5092DDFBAB6}" presName="sibTrans" presStyleLbl="sibTrans1D1" presStyleIdx="3" presStyleCnt="6"/>
      <dgm:spPr/>
    </dgm:pt>
    <dgm:pt modelId="{43B3B26D-058E-41DC-8234-1017DBFBC394}" type="pres">
      <dgm:prSet presAssocID="{15ECD8DF-8AD1-410A-9F02-BE88EEA645B6}" presName="node" presStyleLbl="node1" presStyleIdx="4" presStyleCnt="6" custScaleX="169483" custScaleY="110001" custRadScaleRad="120251" custRadScaleInc="-57161">
        <dgm:presLayoutVars>
          <dgm:bulletEnabled val="1"/>
        </dgm:presLayoutVars>
      </dgm:prSet>
      <dgm:spPr>
        <a:prstGeom prst="rect">
          <a:avLst/>
        </a:prstGeom>
      </dgm:spPr>
    </dgm:pt>
    <dgm:pt modelId="{32BBF9B0-3ACE-4880-BB92-BEAB263CA4CF}" type="pres">
      <dgm:prSet presAssocID="{15ECD8DF-8AD1-410A-9F02-BE88EEA645B6}" presName="spNode" presStyleCnt="0"/>
      <dgm:spPr/>
    </dgm:pt>
    <dgm:pt modelId="{448C471A-046A-4455-A5DB-B0A1FA9560B3}" type="pres">
      <dgm:prSet presAssocID="{75165248-9F82-4620-A574-3CBDA566D7EC}" presName="sibTrans" presStyleLbl="sibTrans1D1" presStyleIdx="4" presStyleCnt="6"/>
      <dgm:spPr/>
    </dgm:pt>
    <dgm:pt modelId="{1ACC070C-25E8-4F56-AD93-2B1C2EBBF1BD}" type="pres">
      <dgm:prSet presAssocID="{E4CA20A9-A624-489E-812E-37BD740410E8}" presName="node" presStyleLbl="node1" presStyleIdx="5" presStyleCnt="6" custScaleX="169483" custScaleY="110001" custRadScaleRad="119253" custRadScaleInc="64583">
        <dgm:presLayoutVars>
          <dgm:bulletEnabled val="1"/>
        </dgm:presLayoutVars>
      </dgm:prSet>
      <dgm:spPr>
        <a:prstGeom prst="rect">
          <a:avLst/>
        </a:prstGeom>
      </dgm:spPr>
    </dgm:pt>
    <dgm:pt modelId="{200A7700-23F5-47BE-8972-55024DCF3AF1}" type="pres">
      <dgm:prSet presAssocID="{E4CA20A9-A624-489E-812E-37BD740410E8}" presName="spNode" presStyleCnt="0"/>
      <dgm:spPr/>
    </dgm:pt>
    <dgm:pt modelId="{2F02CF1F-1158-4633-94B0-DCD82817AB4B}" type="pres">
      <dgm:prSet presAssocID="{99CA6281-6E1C-4302-B3B9-5FCEA7ECCE84}" presName="sibTrans" presStyleLbl="sibTrans1D1" presStyleIdx="5" presStyleCnt="6"/>
      <dgm:spPr/>
    </dgm:pt>
  </dgm:ptLst>
  <dgm:cxnLst>
    <dgm:cxn modelId="{6411EF09-7C7C-4F92-9A2A-80583CF20ABF}" srcId="{0F08E86D-0D35-4A3F-95FD-89EE6EA3CB85}" destId="{3C5A18E3-FCA7-4C82-A52C-EDCAF8BED81C}" srcOrd="0" destOrd="0" parTransId="{91EDFBE5-365B-4ECE-AF02-484599DB7BAB}" sibTransId="{CA292BD7-AE43-4588-9446-16E993913F16}"/>
    <dgm:cxn modelId="{770F200D-E6E4-4B69-ADAC-6ADFBDFA1A8A}" type="presOf" srcId="{CA292BD7-AE43-4588-9446-16E993913F16}" destId="{F6D5C8E9-CB33-462C-81A2-D2AEB53068B6}" srcOrd="0" destOrd="0" presId="urn:microsoft.com/office/officeart/2005/8/layout/cycle6"/>
    <dgm:cxn modelId="{BBA9931B-9152-47C7-B9AC-9C6A86493018}" type="presOf" srcId="{94E711E9-525D-4F15-9255-2D62408FC8B4}" destId="{EFF9B4E9-9405-4926-B58A-3522D671E663}" srcOrd="0" destOrd="0" presId="urn:microsoft.com/office/officeart/2005/8/layout/cycle6"/>
    <dgm:cxn modelId="{144E952E-9CEF-45F4-B806-1CDE7847CEB1}" type="presOf" srcId="{4F9E69D0-73DC-4652-9775-2CCBE78FF253}" destId="{FFFEE32C-2F3D-41A3-81ED-97005F66856F}" srcOrd="0" destOrd="0" presId="urn:microsoft.com/office/officeart/2005/8/layout/cycle6"/>
    <dgm:cxn modelId="{49569234-E19A-4C36-AF3B-291899E3C456}" type="presOf" srcId="{8E72AAFE-5497-441C-9E96-880E891246CB}" destId="{A4247218-C92E-4452-8832-E7053DA732B1}" srcOrd="0" destOrd="0" presId="urn:microsoft.com/office/officeart/2005/8/layout/cycle6"/>
    <dgm:cxn modelId="{5483DB5E-6E49-4619-A30C-8B401ECEE117}" type="presOf" srcId="{15ECD8DF-8AD1-410A-9F02-BE88EEA645B6}" destId="{43B3B26D-058E-41DC-8234-1017DBFBC394}" srcOrd="0" destOrd="0" presId="urn:microsoft.com/office/officeart/2005/8/layout/cycle6"/>
    <dgm:cxn modelId="{1E183A43-2015-45C6-8713-D9675BF5CB55}" srcId="{0F08E86D-0D35-4A3F-95FD-89EE6EA3CB85}" destId="{233276B0-C6EC-4F90-B229-4FE7D88391B9}" srcOrd="3" destOrd="0" parTransId="{7202CF85-1C9D-4A56-862B-9863E5F8FF78}" sibTransId="{004B43C2-EC7A-4AAF-9051-A5092DDFBAB6}"/>
    <dgm:cxn modelId="{3BE6C449-C1B4-4521-93DC-C2BD5D6639E8}" type="presOf" srcId="{004B43C2-EC7A-4AAF-9051-A5092DDFBAB6}" destId="{A7F7B88C-1F46-490D-B78C-D0137F1197EF}" srcOrd="0" destOrd="0" presId="urn:microsoft.com/office/officeart/2005/8/layout/cycle6"/>
    <dgm:cxn modelId="{9EA6BB4A-0E3B-4E49-896E-AD37DDD69784}" type="presOf" srcId="{0F08E86D-0D35-4A3F-95FD-89EE6EA3CB85}" destId="{933B1929-3413-4BFB-B264-3C1ED9F51F22}" srcOrd="0" destOrd="0" presId="urn:microsoft.com/office/officeart/2005/8/layout/cycle6"/>
    <dgm:cxn modelId="{4240256B-6A38-4791-A202-63A36F93F0F0}" type="presOf" srcId="{E4CA20A9-A624-489E-812E-37BD740410E8}" destId="{1ACC070C-25E8-4F56-AD93-2B1C2EBBF1BD}" srcOrd="0" destOrd="0" presId="urn:microsoft.com/office/officeart/2005/8/layout/cycle6"/>
    <dgm:cxn modelId="{3C09167C-4AD1-4769-8E55-B5FDAE5BA6DD}" srcId="{0F08E86D-0D35-4A3F-95FD-89EE6EA3CB85}" destId="{E4CA20A9-A624-489E-812E-37BD740410E8}" srcOrd="5" destOrd="0" parTransId="{9800D58C-317B-484F-BAC2-EB7045BDA0B8}" sibTransId="{99CA6281-6E1C-4302-B3B9-5FCEA7ECCE84}"/>
    <dgm:cxn modelId="{E803E87C-2BFC-429F-90FE-F47B306D302D}" type="presOf" srcId="{99CA6281-6E1C-4302-B3B9-5FCEA7ECCE84}" destId="{2F02CF1F-1158-4633-94B0-DCD82817AB4B}" srcOrd="0" destOrd="0" presId="urn:microsoft.com/office/officeart/2005/8/layout/cycle6"/>
    <dgm:cxn modelId="{4F746491-C27A-40EA-BEAC-776CF06A35A5}" srcId="{0F08E86D-0D35-4A3F-95FD-89EE6EA3CB85}" destId="{C914D65A-9C4F-4465-B655-6ACFFAA06966}" srcOrd="1" destOrd="0" parTransId="{23FD4DE0-B6DD-469C-8BCD-8F77DF5C17EE}" sibTransId="{8E72AAFE-5497-441C-9E96-880E891246CB}"/>
    <dgm:cxn modelId="{9B6C989D-E9F5-4693-A044-B25D025101DC}" srcId="{0F08E86D-0D35-4A3F-95FD-89EE6EA3CB85}" destId="{15ECD8DF-8AD1-410A-9F02-BE88EEA645B6}" srcOrd="4" destOrd="0" parTransId="{B86D6C60-1C18-48B2-AEB3-D12B33C22E25}" sibTransId="{75165248-9F82-4620-A574-3CBDA566D7EC}"/>
    <dgm:cxn modelId="{7E5D67A9-2C13-476E-A3DA-9703D48C083E}" type="presOf" srcId="{75165248-9F82-4620-A574-3CBDA566D7EC}" destId="{448C471A-046A-4455-A5DB-B0A1FA9560B3}" srcOrd="0" destOrd="0" presId="urn:microsoft.com/office/officeart/2005/8/layout/cycle6"/>
    <dgm:cxn modelId="{44F082CE-ABF8-4110-A229-9D1DE559F4D2}" type="presOf" srcId="{233276B0-C6EC-4F90-B229-4FE7D88391B9}" destId="{908A2569-4F33-4F95-BA46-EB70B27433BC}" srcOrd="0" destOrd="0" presId="urn:microsoft.com/office/officeart/2005/8/layout/cycle6"/>
    <dgm:cxn modelId="{A88AF2F0-1E27-4A33-9A36-BA1BBFD04604}" type="presOf" srcId="{3C5A18E3-FCA7-4C82-A52C-EDCAF8BED81C}" destId="{97725B3C-5CD7-45C9-9AF0-2C6B09C08C24}" srcOrd="0" destOrd="0" presId="urn:microsoft.com/office/officeart/2005/8/layout/cycle6"/>
    <dgm:cxn modelId="{D693B2F8-EEDD-4763-AA21-EF8CCA660206}" type="presOf" srcId="{C914D65A-9C4F-4465-B655-6ACFFAA06966}" destId="{CDD9DA2D-6369-4614-A2FB-6000B26E0EBB}" srcOrd="0" destOrd="0" presId="urn:microsoft.com/office/officeart/2005/8/layout/cycle6"/>
    <dgm:cxn modelId="{F3CB32FE-E814-4E2B-A791-64ACF8683384}" srcId="{0F08E86D-0D35-4A3F-95FD-89EE6EA3CB85}" destId="{4F9E69D0-73DC-4652-9775-2CCBE78FF253}" srcOrd="2" destOrd="0" parTransId="{8EB356F1-3D99-4B8D-89DA-E8FCF243B562}" sibTransId="{94E711E9-525D-4F15-9255-2D62408FC8B4}"/>
    <dgm:cxn modelId="{929CFD75-9A4A-4E55-AE29-B91582D6826D}" type="presParOf" srcId="{933B1929-3413-4BFB-B264-3C1ED9F51F22}" destId="{97725B3C-5CD7-45C9-9AF0-2C6B09C08C24}" srcOrd="0" destOrd="0" presId="urn:microsoft.com/office/officeart/2005/8/layout/cycle6"/>
    <dgm:cxn modelId="{9639D587-7BA8-4862-8A0F-FC518B2B51CF}" type="presParOf" srcId="{933B1929-3413-4BFB-B264-3C1ED9F51F22}" destId="{F78ACA1F-3804-4479-9F28-F163F575B296}" srcOrd="1" destOrd="0" presId="urn:microsoft.com/office/officeart/2005/8/layout/cycle6"/>
    <dgm:cxn modelId="{3F2AFC91-E017-4AD2-94EB-95C8675585AA}" type="presParOf" srcId="{933B1929-3413-4BFB-B264-3C1ED9F51F22}" destId="{F6D5C8E9-CB33-462C-81A2-D2AEB53068B6}" srcOrd="2" destOrd="0" presId="urn:microsoft.com/office/officeart/2005/8/layout/cycle6"/>
    <dgm:cxn modelId="{9E7E2BB9-FB1A-4212-BA59-8287A3DD1912}" type="presParOf" srcId="{933B1929-3413-4BFB-B264-3C1ED9F51F22}" destId="{CDD9DA2D-6369-4614-A2FB-6000B26E0EBB}" srcOrd="3" destOrd="0" presId="urn:microsoft.com/office/officeart/2005/8/layout/cycle6"/>
    <dgm:cxn modelId="{B12C12AF-05C8-4609-A5B4-DD7DBF9E7CE5}" type="presParOf" srcId="{933B1929-3413-4BFB-B264-3C1ED9F51F22}" destId="{72CA0F54-69AE-4E4C-94A4-3C1A9CDF940B}" srcOrd="4" destOrd="0" presId="urn:microsoft.com/office/officeart/2005/8/layout/cycle6"/>
    <dgm:cxn modelId="{A4FD0930-C01F-47DA-B5AD-C1B97EB0A752}" type="presParOf" srcId="{933B1929-3413-4BFB-B264-3C1ED9F51F22}" destId="{A4247218-C92E-4452-8832-E7053DA732B1}" srcOrd="5" destOrd="0" presId="urn:microsoft.com/office/officeart/2005/8/layout/cycle6"/>
    <dgm:cxn modelId="{6DF07FEA-19FB-457E-9B0D-9A8B71FBA8B1}" type="presParOf" srcId="{933B1929-3413-4BFB-B264-3C1ED9F51F22}" destId="{FFFEE32C-2F3D-41A3-81ED-97005F66856F}" srcOrd="6" destOrd="0" presId="urn:microsoft.com/office/officeart/2005/8/layout/cycle6"/>
    <dgm:cxn modelId="{F5BE6513-F170-4039-92E2-428F5FFEC675}" type="presParOf" srcId="{933B1929-3413-4BFB-B264-3C1ED9F51F22}" destId="{B1DA6B72-D2DD-48ED-BF55-0EBC4128BF9E}" srcOrd="7" destOrd="0" presId="urn:microsoft.com/office/officeart/2005/8/layout/cycle6"/>
    <dgm:cxn modelId="{12754743-04BC-44B3-8397-13F36A80A1A2}" type="presParOf" srcId="{933B1929-3413-4BFB-B264-3C1ED9F51F22}" destId="{EFF9B4E9-9405-4926-B58A-3522D671E663}" srcOrd="8" destOrd="0" presId="urn:microsoft.com/office/officeart/2005/8/layout/cycle6"/>
    <dgm:cxn modelId="{855C29C1-D33F-437E-9B78-6CDFA8551444}" type="presParOf" srcId="{933B1929-3413-4BFB-B264-3C1ED9F51F22}" destId="{908A2569-4F33-4F95-BA46-EB70B27433BC}" srcOrd="9" destOrd="0" presId="urn:microsoft.com/office/officeart/2005/8/layout/cycle6"/>
    <dgm:cxn modelId="{70F2BAC6-39E1-4DC5-B2C5-9823D9B1F4AF}" type="presParOf" srcId="{933B1929-3413-4BFB-B264-3C1ED9F51F22}" destId="{A4E0306E-9EB6-407D-9E1A-543E5BA0C46B}" srcOrd="10" destOrd="0" presId="urn:microsoft.com/office/officeart/2005/8/layout/cycle6"/>
    <dgm:cxn modelId="{15C95EAD-DB93-42BD-9011-F80DF95A90B6}" type="presParOf" srcId="{933B1929-3413-4BFB-B264-3C1ED9F51F22}" destId="{A7F7B88C-1F46-490D-B78C-D0137F1197EF}" srcOrd="11" destOrd="0" presId="urn:microsoft.com/office/officeart/2005/8/layout/cycle6"/>
    <dgm:cxn modelId="{FC33DCE4-1A83-4634-96AE-279F559CB3E5}" type="presParOf" srcId="{933B1929-3413-4BFB-B264-3C1ED9F51F22}" destId="{43B3B26D-058E-41DC-8234-1017DBFBC394}" srcOrd="12" destOrd="0" presId="urn:microsoft.com/office/officeart/2005/8/layout/cycle6"/>
    <dgm:cxn modelId="{A26685B7-6EAC-4A2A-A81E-D133B8AD83AC}" type="presParOf" srcId="{933B1929-3413-4BFB-B264-3C1ED9F51F22}" destId="{32BBF9B0-3ACE-4880-BB92-BEAB263CA4CF}" srcOrd="13" destOrd="0" presId="urn:microsoft.com/office/officeart/2005/8/layout/cycle6"/>
    <dgm:cxn modelId="{4BEF9831-7FB3-41C8-AA60-8C27BE928A0D}" type="presParOf" srcId="{933B1929-3413-4BFB-B264-3C1ED9F51F22}" destId="{448C471A-046A-4455-A5DB-B0A1FA9560B3}" srcOrd="14" destOrd="0" presId="urn:microsoft.com/office/officeart/2005/8/layout/cycle6"/>
    <dgm:cxn modelId="{F9B6C770-715D-492D-90F0-4BD49BE28AC1}" type="presParOf" srcId="{933B1929-3413-4BFB-B264-3C1ED9F51F22}" destId="{1ACC070C-25E8-4F56-AD93-2B1C2EBBF1BD}" srcOrd="15" destOrd="0" presId="urn:microsoft.com/office/officeart/2005/8/layout/cycle6"/>
    <dgm:cxn modelId="{469DC428-4888-4467-BF14-EC4E0EE5896B}" type="presParOf" srcId="{933B1929-3413-4BFB-B264-3C1ED9F51F22}" destId="{200A7700-23F5-47BE-8972-55024DCF3AF1}" srcOrd="16" destOrd="0" presId="urn:microsoft.com/office/officeart/2005/8/layout/cycle6"/>
    <dgm:cxn modelId="{24A4DF04-2609-46A5-B7F7-F130D37BC18C}" type="presParOf" srcId="{933B1929-3413-4BFB-B264-3C1ED9F51F22}" destId="{2F02CF1F-1158-4633-94B0-DCD82817AB4B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DE2974-919D-418E-8B06-3A2F1B6D4A12}" type="doc">
      <dgm:prSet loTypeId="urn:microsoft.com/office/officeart/2011/layout/CircleProcess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6DC37DE-96B8-4CE2-B910-E72E98721C84}">
      <dgm:prSet phldrT="[Texto]" custT="1"/>
      <dgm:spPr/>
      <dgm:t>
        <a:bodyPr/>
        <a:lstStyle/>
        <a:p>
          <a:r>
            <a:rPr lang="en-GB" sz="1400" b="0" noProof="0" dirty="0" err="1">
              <a:latin typeface="Calibri Light" panose="020F0302020204030204" pitchFamily="34" charset="0"/>
            </a:rPr>
            <a:t>Identificar</a:t>
          </a:r>
          <a:r>
            <a:rPr lang="en-GB" sz="1400" b="0" noProof="0" dirty="0">
              <a:latin typeface="Calibri Light" panose="020F0302020204030204" pitchFamily="34" charset="0"/>
            </a:rPr>
            <a:t> e </a:t>
          </a:r>
          <a:r>
            <a:rPr lang="en-GB" sz="1400" b="0" noProof="0" dirty="0" err="1">
              <a:latin typeface="Calibri Light" panose="020F0302020204030204" pitchFamily="34" charset="0"/>
            </a:rPr>
            <a:t>avaliar</a:t>
          </a:r>
          <a:r>
            <a:rPr lang="en-GB" sz="1400" b="0" noProof="0" dirty="0">
              <a:latin typeface="Calibri Light" panose="020F0302020204030204" pitchFamily="34" charset="0"/>
            </a:rPr>
            <a:t> a </a:t>
          </a:r>
          <a:r>
            <a:rPr lang="en-GB" sz="1400" b="0" noProof="0" dirty="0" err="1">
              <a:latin typeface="Calibri Light" panose="020F0302020204030204" pitchFamily="34" charset="0"/>
            </a:rPr>
            <a:t>oportunidade</a:t>
          </a:r>
          <a:r>
            <a:rPr lang="en-GB" sz="1400" b="0" noProof="0" dirty="0">
              <a:latin typeface="Calibri Light" panose="020F0302020204030204" pitchFamily="34" charset="0"/>
            </a:rPr>
            <a:t> </a:t>
          </a:r>
        </a:p>
      </dgm:t>
    </dgm:pt>
    <dgm:pt modelId="{F0F6AAD1-201B-4C7D-AC4A-BA5DCBE86C22}" type="parTrans" cxnId="{D74F25C6-0B9D-44F9-A2F9-987182D84B91}">
      <dgm:prSet/>
      <dgm:spPr/>
      <dgm:t>
        <a:bodyPr/>
        <a:lstStyle/>
        <a:p>
          <a:endParaRPr lang="pt-PT" sz="1600"/>
        </a:p>
      </dgm:t>
    </dgm:pt>
    <dgm:pt modelId="{7EBC3193-3B98-4E04-9524-B8F668EE15D5}" type="sibTrans" cxnId="{D74F25C6-0B9D-44F9-A2F9-987182D84B91}">
      <dgm:prSet/>
      <dgm:spPr/>
      <dgm:t>
        <a:bodyPr/>
        <a:lstStyle/>
        <a:p>
          <a:endParaRPr lang="pt-PT" sz="1600"/>
        </a:p>
      </dgm:t>
    </dgm:pt>
    <dgm:pt modelId="{BC1DCBC7-22A5-41A2-A455-E8049A6CB2A9}">
      <dgm:prSet phldrT="[Texto]" custT="1"/>
      <dgm:spPr/>
      <dgm:t>
        <a:bodyPr/>
        <a:lstStyle/>
        <a:p>
          <a:r>
            <a:rPr lang="en-GB" sz="1500" b="0" noProof="0" dirty="0" err="1">
              <a:latin typeface="Calibri Light" panose="020F0302020204030204" pitchFamily="34" charset="0"/>
            </a:rPr>
            <a:t>Desenvolver</a:t>
          </a:r>
          <a:r>
            <a:rPr lang="en-GB" sz="1500" b="0" noProof="0" dirty="0">
              <a:latin typeface="Calibri Light" panose="020F0302020204030204" pitchFamily="34" charset="0"/>
            </a:rPr>
            <a:t> o </a:t>
          </a:r>
          <a:r>
            <a:rPr lang="en-GB" sz="1500" b="0" noProof="0" dirty="0" err="1">
              <a:latin typeface="Calibri Light" panose="020F0302020204030204" pitchFamily="34" charset="0"/>
            </a:rPr>
            <a:t>modelo</a:t>
          </a:r>
          <a:r>
            <a:rPr lang="en-GB" sz="1500" b="0" noProof="0" dirty="0">
              <a:latin typeface="Calibri Light" panose="020F0302020204030204" pitchFamily="34" charset="0"/>
            </a:rPr>
            <a:t> de </a:t>
          </a:r>
          <a:r>
            <a:rPr lang="en-GB" sz="1500" b="0" noProof="0" dirty="0" err="1">
              <a:latin typeface="Calibri Light" panose="020F0302020204030204" pitchFamily="34" charset="0"/>
            </a:rPr>
            <a:t>negócio</a:t>
          </a:r>
          <a:r>
            <a:rPr lang="en-GB" sz="1500" b="0" noProof="0" dirty="0">
              <a:latin typeface="Calibri Light" panose="020F0302020204030204" pitchFamily="34" charset="0"/>
            </a:rPr>
            <a:t> </a:t>
          </a:r>
        </a:p>
      </dgm:t>
    </dgm:pt>
    <dgm:pt modelId="{CAAB34DC-B12E-4964-BC0A-D31E2784C1E6}" type="parTrans" cxnId="{3C681DBA-3C7B-46EF-AEF3-12F515BFCFC6}">
      <dgm:prSet/>
      <dgm:spPr/>
      <dgm:t>
        <a:bodyPr/>
        <a:lstStyle/>
        <a:p>
          <a:endParaRPr lang="pt-PT" sz="1600"/>
        </a:p>
      </dgm:t>
    </dgm:pt>
    <dgm:pt modelId="{AA5CDBCA-8130-44DB-BCB5-5378C36F2804}" type="sibTrans" cxnId="{3C681DBA-3C7B-46EF-AEF3-12F515BFCFC6}">
      <dgm:prSet/>
      <dgm:spPr/>
      <dgm:t>
        <a:bodyPr/>
        <a:lstStyle/>
        <a:p>
          <a:endParaRPr lang="pt-PT" sz="1600"/>
        </a:p>
      </dgm:t>
    </dgm:pt>
    <dgm:pt modelId="{6500E20B-8066-4BCA-9423-ADCA2EFCBDA6}">
      <dgm:prSet phldrT="[Texto]" custT="1"/>
      <dgm:spPr/>
      <dgm:t>
        <a:bodyPr/>
        <a:lstStyle/>
        <a:p>
          <a:r>
            <a:rPr lang="en-GB" sz="1600" b="0" noProof="0" dirty="0" err="1">
              <a:latin typeface="Calibri Light" panose="020F0302020204030204" pitchFamily="34" charset="0"/>
            </a:rPr>
            <a:t>Determinar</a:t>
          </a:r>
          <a:r>
            <a:rPr lang="en-GB" sz="1600" b="0" baseline="0" noProof="0" dirty="0">
              <a:latin typeface="Calibri Light" panose="020F0302020204030204" pitchFamily="34" charset="0"/>
            </a:rPr>
            <a:t> e </a:t>
          </a:r>
          <a:r>
            <a:rPr lang="en-GB" sz="1600" b="0" baseline="0" noProof="0" dirty="0" err="1">
              <a:latin typeface="Calibri Light" panose="020F0302020204030204" pitchFamily="34" charset="0"/>
            </a:rPr>
            <a:t>capturar</a:t>
          </a:r>
          <a:r>
            <a:rPr lang="en-GB" sz="1600" b="0" baseline="0" noProof="0" dirty="0">
              <a:latin typeface="Calibri Light" panose="020F0302020204030204" pitchFamily="34" charset="0"/>
            </a:rPr>
            <a:t> </a:t>
          </a:r>
          <a:r>
            <a:rPr lang="en-GB" sz="1600" b="0" baseline="0" noProof="0" dirty="0" err="1">
              <a:latin typeface="Calibri Light" panose="020F0302020204030204" pitchFamily="34" charset="0"/>
            </a:rPr>
            <a:t>os</a:t>
          </a:r>
          <a:r>
            <a:rPr lang="en-GB" sz="1600" b="0" baseline="0" noProof="0" dirty="0">
              <a:latin typeface="Calibri Light" panose="020F0302020204030204" pitchFamily="34" charset="0"/>
            </a:rPr>
            <a:t> </a:t>
          </a:r>
          <a:r>
            <a:rPr lang="en-GB" sz="1600" b="0" baseline="0" noProof="0" dirty="0" err="1">
              <a:latin typeface="Calibri Light" panose="020F0302020204030204" pitchFamily="34" charset="0"/>
            </a:rPr>
            <a:t>recursos</a:t>
          </a:r>
          <a:endParaRPr lang="en-GB" sz="1600" b="0" noProof="0" dirty="0">
            <a:latin typeface="Calibri Light" panose="020F0302020204030204" pitchFamily="34" charset="0"/>
          </a:endParaRPr>
        </a:p>
      </dgm:t>
    </dgm:pt>
    <dgm:pt modelId="{8233453F-EFC9-4D24-ADD0-64B7EC4C538C}" type="parTrans" cxnId="{F0442E7F-ADE6-4CC9-8CBC-6DA935BE13BF}">
      <dgm:prSet/>
      <dgm:spPr/>
      <dgm:t>
        <a:bodyPr/>
        <a:lstStyle/>
        <a:p>
          <a:endParaRPr lang="pt-PT" sz="1600"/>
        </a:p>
      </dgm:t>
    </dgm:pt>
    <dgm:pt modelId="{C01A41B5-661C-4B33-BCDA-852911008949}" type="sibTrans" cxnId="{F0442E7F-ADE6-4CC9-8CBC-6DA935BE13BF}">
      <dgm:prSet/>
      <dgm:spPr/>
      <dgm:t>
        <a:bodyPr/>
        <a:lstStyle/>
        <a:p>
          <a:endParaRPr lang="pt-PT" sz="1600"/>
        </a:p>
      </dgm:t>
    </dgm:pt>
    <dgm:pt modelId="{3C1E828D-6F2C-4E0A-9C7F-D2501FEAB27E}">
      <dgm:prSet phldrT="[Texto]" custT="1"/>
      <dgm:spPr/>
      <dgm:t>
        <a:bodyPr/>
        <a:lstStyle/>
        <a:p>
          <a:pPr algn="ctr"/>
          <a:r>
            <a:rPr lang="en-GB" sz="1400" b="0" noProof="0" dirty="0" err="1">
              <a:latin typeface="Calibri Light" panose="020F0302020204030204" pitchFamily="34" charset="0"/>
            </a:rPr>
            <a:t>Implementar</a:t>
          </a:r>
          <a:r>
            <a:rPr lang="en-GB" sz="1400" b="0" noProof="0" dirty="0">
              <a:latin typeface="Calibri Light" panose="020F0302020204030204" pitchFamily="34" charset="0"/>
            </a:rPr>
            <a:t> e </a:t>
          </a:r>
          <a:r>
            <a:rPr lang="en-GB" sz="1400" b="0" noProof="0" dirty="0" err="1">
              <a:latin typeface="Calibri Light" panose="020F0302020204030204" pitchFamily="34" charset="0"/>
            </a:rPr>
            <a:t>gerir</a:t>
          </a:r>
          <a:endParaRPr lang="en-GB" sz="1400" b="0" noProof="0" dirty="0">
            <a:latin typeface="Calibri Light" panose="020F0302020204030204" pitchFamily="34" charset="0"/>
          </a:endParaRPr>
        </a:p>
      </dgm:t>
    </dgm:pt>
    <dgm:pt modelId="{CEC85C13-AAA5-45E5-99DE-7CE031D10B45}" type="parTrans" cxnId="{4897D1CA-814E-4BE3-B558-530E29595562}">
      <dgm:prSet/>
      <dgm:spPr/>
      <dgm:t>
        <a:bodyPr/>
        <a:lstStyle/>
        <a:p>
          <a:endParaRPr lang="pt-PT" sz="1600"/>
        </a:p>
      </dgm:t>
    </dgm:pt>
    <dgm:pt modelId="{B9C4CB5D-879E-4E7A-B4E8-86AFE8A88DF0}" type="sibTrans" cxnId="{4897D1CA-814E-4BE3-B558-530E29595562}">
      <dgm:prSet/>
      <dgm:spPr/>
      <dgm:t>
        <a:bodyPr/>
        <a:lstStyle/>
        <a:p>
          <a:endParaRPr lang="pt-PT" sz="1600"/>
        </a:p>
      </dgm:t>
    </dgm:pt>
    <dgm:pt modelId="{BAD6452B-75F1-4240-9042-71432EB4B042}" type="pres">
      <dgm:prSet presAssocID="{16DE2974-919D-418E-8B06-3A2F1B6D4A12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414A5A2-44B3-43C6-BC96-2B5130E7B4C0}" type="pres">
      <dgm:prSet presAssocID="{3C1E828D-6F2C-4E0A-9C7F-D2501FEAB27E}" presName="Accent4" presStyleCnt="0"/>
      <dgm:spPr/>
    </dgm:pt>
    <dgm:pt modelId="{F5BDA019-4320-45D7-8CE6-2DFA540932E3}" type="pres">
      <dgm:prSet presAssocID="{3C1E828D-6F2C-4E0A-9C7F-D2501FEAB27E}" presName="Accent" presStyleLbl="node1" presStyleIdx="0" presStyleCnt="4"/>
      <dgm:spPr/>
    </dgm:pt>
    <dgm:pt modelId="{FBF42787-A85E-4CCC-9F8E-FE0D437CF3E3}" type="pres">
      <dgm:prSet presAssocID="{3C1E828D-6F2C-4E0A-9C7F-D2501FEAB27E}" presName="ParentBackground4" presStyleCnt="0"/>
      <dgm:spPr/>
    </dgm:pt>
    <dgm:pt modelId="{DEBBED75-0AC5-489C-B906-E8DF504774BB}" type="pres">
      <dgm:prSet presAssocID="{3C1E828D-6F2C-4E0A-9C7F-D2501FEAB27E}" presName="ParentBackground" presStyleLbl="fgAcc1" presStyleIdx="0" presStyleCnt="4"/>
      <dgm:spPr/>
    </dgm:pt>
    <dgm:pt modelId="{DAA9C2EC-AF83-4F88-BABC-7B6307FCFCDD}" type="pres">
      <dgm:prSet presAssocID="{3C1E828D-6F2C-4E0A-9C7F-D2501FEAB27E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3047187-EE1E-488F-9199-2C6A0351B0B8}" type="pres">
      <dgm:prSet presAssocID="{6500E20B-8066-4BCA-9423-ADCA2EFCBDA6}" presName="Accent3" presStyleCnt="0"/>
      <dgm:spPr/>
    </dgm:pt>
    <dgm:pt modelId="{7E8AD1F3-7658-4197-9D7D-DB8C3B6CED81}" type="pres">
      <dgm:prSet presAssocID="{6500E20B-8066-4BCA-9423-ADCA2EFCBDA6}" presName="Accent" presStyleLbl="node1" presStyleIdx="1" presStyleCnt="4"/>
      <dgm:spPr/>
    </dgm:pt>
    <dgm:pt modelId="{FA0E23F1-2360-4171-A77B-B6C3C0F70FA0}" type="pres">
      <dgm:prSet presAssocID="{6500E20B-8066-4BCA-9423-ADCA2EFCBDA6}" presName="ParentBackground3" presStyleCnt="0"/>
      <dgm:spPr/>
    </dgm:pt>
    <dgm:pt modelId="{82901FB6-87CC-480A-980B-DDB5D7A598B9}" type="pres">
      <dgm:prSet presAssocID="{6500E20B-8066-4BCA-9423-ADCA2EFCBDA6}" presName="ParentBackground" presStyleLbl="fgAcc1" presStyleIdx="1" presStyleCnt="4"/>
      <dgm:spPr/>
    </dgm:pt>
    <dgm:pt modelId="{74E8D4C4-ECCA-4155-9BA4-DC8FA3AD0F53}" type="pres">
      <dgm:prSet presAssocID="{6500E20B-8066-4BCA-9423-ADCA2EFCBDA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3E641A1-E54F-4837-99FD-A40C91D0FFC9}" type="pres">
      <dgm:prSet presAssocID="{BC1DCBC7-22A5-41A2-A455-E8049A6CB2A9}" presName="Accent2" presStyleCnt="0"/>
      <dgm:spPr/>
    </dgm:pt>
    <dgm:pt modelId="{B25F6620-A2D7-4892-83EE-2D9222422D72}" type="pres">
      <dgm:prSet presAssocID="{BC1DCBC7-22A5-41A2-A455-E8049A6CB2A9}" presName="Accent" presStyleLbl="node1" presStyleIdx="2" presStyleCnt="4"/>
      <dgm:spPr/>
    </dgm:pt>
    <dgm:pt modelId="{F149C0B2-E878-41F2-8922-5ADC273DB246}" type="pres">
      <dgm:prSet presAssocID="{BC1DCBC7-22A5-41A2-A455-E8049A6CB2A9}" presName="ParentBackground2" presStyleCnt="0"/>
      <dgm:spPr/>
    </dgm:pt>
    <dgm:pt modelId="{6EC58D17-E68E-4CE3-BC66-751CD81B8397}" type="pres">
      <dgm:prSet presAssocID="{BC1DCBC7-22A5-41A2-A455-E8049A6CB2A9}" presName="ParentBackground" presStyleLbl="fgAcc1" presStyleIdx="2" presStyleCnt="4"/>
      <dgm:spPr/>
    </dgm:pt>
    <dgm:pt modelId="{0BE17CA1-8385-4B64-99EE-D943613E88AF}" type="pres">
      <dgm:prSet presAssocID="{BC1DCBC7-22A5-41A2-A455-E8049A6CB2A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DC59E47-9546-465C-A737-9CAFDFB1B942}" type="pres">
      <dgm:prSet presAssocID="{56DC37DE-96B8-4CE2-B910-E72E98721C84}" presName="Accent1" presStyleCnt="0"/>
      <dgm:spPr/>
    </dgm:pt>
    <dgm:pt modelId="{6DC48EF8-8F49-4E8F-A067-9F58AD839C16}" type="pres">
      <dgm:prSet presAssocID="{56DC37DE-96B8-4CE2-B910-E72E98721C84}" presName="Accent" presStyleLbl="node1" presStyleIdx="3" presStyleCnt="4"/>
      <dgm:spPr/>
    </dgm:pt>
    <dgm:pt modelId="{A4BAF42C-DB9A-49DC-BFCE-EDDBEAC8642D}" type="pres">
      <dgm:prSet presAssocID="{56DC37DE-96B8-4CE2-B910-E72E98721C84}" presName="ParentBackground1" presStyleCnt="0"/>
      <dgm:spPr/>
    </dgm:pt>
    <dgm:pt modelId="{6D33C780-4D5B-41F0-8C7D-1C792849B562}" type="pres">
      <dgm:prSet presAssocID="{56DC37DE-96B8-4CE2-B910-E72E98721C84}" presName="ParentBackground" presStyleLbl="fgAcc1" presStyleIdx="3" presStyleCnt="4"/>
      <dgm:spPr/>
    </dgm:pt>
    <dgm:pt modelId="{FE8E1677-F242-4523-A597-26E5B04AAF23}" type="pres">
      <dgm:prSet presAssocID="{56DC37DE-96B8-4CE2-B910-E72E98721C8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9376D30E-6AEB-45B4-8DDE-4527217E93BB}" type="presOf" srcId="{16DE2974-919D-418E-8B06-3A2F1B6D4A12}" destId="{BAD6452B-75F1-4240-9042-71432EB4B042}" srcOrd="0" destOrd="0" presId="urn:microsoft.com/office/officeart/2011/layout/CircleProcess#1"/>
    <dgm:cxn modelId="{0E58D71E-9991-4DB5-811B-E811BC08B611}" type="presOf" srcId="{6500E20B-8066-4BCA-9423-ADCA2EFCBDA6}" destId="{82901FB6-87CC-480A-980B-DDB5D7A598B9}" srcOrd="0" destOrd="0" presId="urn:microsoft.com/office/officeart/2011/layout/CircleProcess#1"/>
    <dgm:cxn modelId="{CD2F462A-BD18-4F23-A2B4-C59859EF5970}" type="presOf" srcId="{BC1DCBC7-22A5-41A2-A455-E8049A6CB2A9}" destId="{0BE17CA1-8385-4B64-99EE-D943613E88AF}" srcOrd="1" destOrd="0" presId="urn:microsoft.com/office/officeart/2011/layout/CircleProcess#1"/>
    <dgm:cxn modelId="{8408C043-2EF5-4545-953F-34FFD721F8A8}" type="presOf" srcId="{BC1DCBC7-22A5-41A2-A455-E8049A6CB2A9}" destId="{6EC58D17-E68E-4CE3-BC66-751CD81B8397}" srcOrd="0" destOrd="0" presId="urn:microsoft.com/office/officeart/2011/layout/CircleProcess#1"/>
    <dgm:cxn modelId="{B6EE0F73-5FAF-499C-9880-A8EF3A506DC1}" type="presOf" srcId="{3C1E828D-6F2C-4E0A-9C7F-D2501FEAB27E}" destId="{DEBBED75-0AC5-489C-B906-E8DF504774BB}" srcOrd="0" destOrd="0" presId="urn:microsoft.com/office/officeart/2011/layout/CircleProcess#1"/>
    <dgm:cxn modelId="{E30B3D78-A92D-4550-8E01-15AF85FE6101}" type="presOf" srcId="{56DC37DE-96B8-4CE2-B910-E72E98721C84}" destId="{6D33C780-4D5B-41F0-8C7D-1C792849B562}" srcOrd="0" destOrd="0" presId="urn:microsoft.com/office/officeart/2011/layout/CircleProcess#1"/>
    <dgm:cxn modelId="{99AF8F7C-5AED-4DBE-9D19-EDFB9CF7287A}" type="presOf" srcId="{6500E20B-8066-4BCA-9423-ADCA2EFCBDA6}" destId="{74E8D4C4-ECCA-4155-9BA4-DC8FA3AD0F53}" srcOrd="1" destOrd="0" presId="urn:microsoft.com/office/officeart/2011/layout/CircleProcess#1"/>
    <dgm:cxn modelId="{F0442E7F-ADE6-4CC9-8CBC-6DA935BE13BF}" srcId="{16DE2974-919D-418E-8B06-3A2F1B6D4A12}" destId="{6500E20B-8066-4BCA-9423-ADCA2EFCBDA6}" srcOrd="2" destOrd="0" parTransId="{8233453F-EFC9-4D24-ADD0-64B7EC4C538C}" sibTransId="{C01A41B5-661C-4B33-BCDA-852911008949}"/>
    <dgm:cxn modelId="{E7823BA4-EC6A-4853-BBE1-25207A2FF042}" type="presOf" srcId="{3C1E828D-6F2C-4E0A-9C7F-D2501FEAB27E}" destId="{DAA9C2EC-AF83-4F88-BABC-7B6307FCFCDD}" srcOrd="1" destOrd="0" presId="urn:microsoft.com/office/officeart/2011/layout/CircleProcess#1"/>
    <dgm:cxn modelId="{3C681DBA-3C7B-46EF-AEF3-12F515BFCFC6}" srcId="{16DE2974-919D-418E-8B06-3A2F1B6D4A12}" destId="{BC1DCBC7-22A5-41A2-A455-E8049A6CB2A9}" srcOrd="1" destOrd="0" parTransId="{CAAB34DC-B12E-4964-BC0A-D31E2784C1E6}" sibTransId="{AA5CDBCA-8130-44DB-BCB5-5378C36F2804}"/>
    <dgm:cxn modelId="{D74F25C6-0B9D-44F9-A2F9-987182D84B91}" srcId="{16DE2974-919D-418E-8B06-3A2F1B6D4A12}" destId="{56DC37DE-96B8-4CE2-B910-E72E98721C84}" srcOrd="0" destOrd="0" parTransId="{F0F6AAD1-201B-4C7D-AC4A-BA5DCBE86C22}" sibTransId="{7EBC3193-3B98-4E04-9524-B8F668EE15D5}"/>
    <dgm:cxn modelId="{4897D1CA-814E-4BE3-B558-530E29595562}" srcId="{16DE2974-919D-418E-8B06-3A2F1B6D4A12}" destId="{3C1E828D-6F2C-4E0A-9C7F-D2501FEAB27E}" srcOrd="3" destOrd="0" parTransId="{CEC85C13-AAA5-45E5-99DE-7CE031D10B45}" sibTransId="{B9C4CB5D-879E-4E7A-B4E8-86AFE8A88DF0}"/>
    <dgm:cxn modelId="{E5AE1CD8-9940-4D01-9702-CA58C6658EF4}" type="presOf" srcId="{56DC37DE-96B8-4CE2-B910-E72E98721C84}" destId="{FE8E1677-F242-4523-A597-26E5B04AAF23}" srcOrd="1" destOrd="0" presId="urn:microsoft.com/office/officeart/2011/layout/CircleProcess#1"/>
    <dgm:cxn modelId="{343AB701-5584-4720-BE08-3B7F09E18A53}" type="presParOf" srcId="{BAD6452B-75F1-4240-9042-71432EB4B042}" destId="{6414A5A2-44B3-43C6-BC96-2B5130E7B4C0}" srcOrd="0" destOrd="0" presId="urn:microsoft.com/office/officeart/2011/layout/CircleProcess#1"/>
    <dgm:cxn modelId="{01BAA5D3-6B3A-4801-A758-F3AD4ADD6960}" type="presParOf" srcId="{6414A5A2-44B3-43C6-BC96-2B5130E7B4C0}" destId="{F5BDA019-4320-45D7-8CE6-2DFA540932E3}" srcOrd="0" destOrd="0" presId="urn:microsoft.com/office/officeart/2011/layout/CircleProcess#1"/>
    <dgm:cxn modelId="{F0EB6831-2AF8-4A7E-B869-A7EFBB0385A9}" type="presParOf" srcId="{BAD6452B-75F1-4240-9042-71432EB4B042}" destId="{FBF42787-A85E-4CCC-9F8E-FE0D437CF3E3}" srcOrd="1" destOrd="0" presId="urn:microsoft.com/office/officeart/2011/layout/CircleProcess#1"/>
    <dgm:cxn modelId="{758C8A4C-70DD-4ED9-ADE1-04BD0C9CDD06}" type="presParOf" srcId="{FBF42787-A85E-4CCC-9F8E-FE0D437CF3E3}" destId="{DEBBED75-0AC5-489C-B906-E8DF504774BB}" srcOrd="0" destOrd="0" presId="urn:microsoft.com/office/officeart/2011/layout/CircleProcess#1"/>
    <dgm:cxn modelId="{A8A3A71A-AE84-4B40-BF8E-3051E0CC3666}" type="presParOf" srcId="{BAD6452B-75F1-4240-9042-71432EB4B042}" destId="{DAA9C2EC-AF83-4F88-BABC-7B6307FCFCDD}" srcOrd="2" destOrd="0" presId="urn:microsoft.com/office/officeart/2011/layout/CircleProcess#1"/>
    <dgm:cxn modelId="{22E0BE7C-E71C-4788-8C46-64235CBB193F}" type="presParOf" srcId="{BAD6452B-75F1-4240-9042-71432EB4B042}" destId="{B3047187-EE1E-488F-9199-2C6A0351B0B8}" srcOrd="3" destOrd="0" presId="urn:microsoft.com/office/officeart/2011/layout/CircleProcess#1"/>
    <dgm:cxn modelId="{C9AA76F3-2527-4E15-9ABB-6D5504461E1F}" type="presParOf" srcId="{B3047187-EE1E-488F-9199-2C6A0351B0B8}" destId="{7E8AD1F3-7658-4197-9D7D-DB8C3B6CED81}" srcOrd="0" destOrd="0" presId="urn:microsoft.com/office/officeart/2011/layout/CircleProcess#1"/>
    <dgm:cxn modelId="{FD52AC84-4458-4045-96EB-6057C9487F9C}" type="presParOf" srcId="{BAD6452B-75F1-4240-9042-71432EB4B042}" destId="{FA0E23F1-2360-4171-A77B-B6C3C0F70FA0}" srcOrd="4" destOrd="0" presId="urn:microsoft.com/office/officeart/2011/layout/CircleProcess#1"/>
    <dgm:cxn modelId="{BB25E70F-2652-420C-81A6-C519FD7844F8}" type="presParOf" srcId="{FA0E23F1-2360-4171-A77B-B6C3C0F70FA0}" destId="{82901FB6-87CC-480A-980B-DDB5D7A598B9}" srcOrd="0" destOrd="0" presId="urn:microsoft.com/office/officeart/2011/layout/CircleProcess#1"/>
    <dgm:cxn modelId="{19932428-2257-4407-8028-983E2A7A7F09}" type="presParOf" srcId="{BAD6452B-75F1-4240-9042-71432EB4B042}" destId="{74E8D4C4-ECCA-4155-9BA4-DC8FA3AD0F53}" srcOrd="5" destOrd="0" presId="urn:microsoft.com/office/officeart/2011/layout/CircleProcess#1"/>
    <dgm:cxn modelId="{7F692AC8-D405-484F-B9DC-846EFC94E1FF}" type="presParOf" srcId="{BAD6452B-75F1-4240-9042-71432EB4B042}" destId="{53E641A1-E54F-4837-99FD-A40C91D0FFC9}" srcOrd="6" destOrd="0" presId="urn:microsoft.com/office/officeart/2011/layout/CircleProcess#1"/>
    <dgm:cxn modelId="{53296B5E-8681-466B-9BCA-4FF53AF53653}" type="presParOf" srcId="{53E641A1-E54F-4837-99FD-A40C91D0FFC9}" destId="{B25F6620-A2D7-4892-83EE-2D9222422D72}" srcOrd="0" destOrd="0" presId="urn:microsoft.com/office/officeart/2011/layout/CircleProcess#1"/>
    <dgm:cxn modelId="{B6D663F6-D09C-4CBE-B9D1-A963D4A43B24}" type="presParOf" srcId="{BAD6452B-75F1-4240-9042-71432EB4B042}" destId="{F149C0B2-E878-41F2-8922-5ADC273DB246}" srcOrd="7" destOrd="0" presId="urn:microsoft.com/office/officeart/2011/layout/CircleProcess#1"/>
    <dgm:cxn modelId="{25D5FF66-1F27-400C-A24A-BA7EFA5092AB}" type="presParOf" srcId="{F149C0B2-E878-41F2-8922-5ADC273DB246}" destId="{6EC58D17-E68E-4CE3-BC66-751CD81B8397}" srcOrd="0" destOrd="0" presId="urn:microsoft.com/office/officeart/2011/layout/CircleProcess#1"/>
    <dgm:cxn modelId="{429BAB7E-6195-4E1F-8EC5-058E2A9DB21A}" type="presParOf" srcId="{BAD6452B-75F1-4240-9042-71432EB4B042}" destId="{0BE17CA1-8385-4B64-99EE-D943613E88AF}" srcOrd="8" destOrd="0" presId="urn:microsoft.com/office/officeart/2011/layout/CircleProcess#1"/>
    <dgm:cxn modelId="{C45FBF69-572D-4078-B605-AD7028DF2D85}" type="presParOf" srcId="{BAD6452B-75F1-4240-9042-71432EB4B042}" destId="{8DC59E47-9546-465C-A737-9CAFDFB1B942}" srcOrd="9" destOrd="0" presId="urn:microsoft.com/office/officeart/2011/layout/CircleProcess#1"/>
    <dgm:cxn modelId="{6F637258-AD59-4389-89B6-23A414BBEE40}" type="presParOf" srcId="{8DC59E47-9546-465C-A737-9CAFDFB1B942}" destId="{6DC48EF8-8F49-4E8F-A067-9F58AD839C16}" srcOrd="0" destOrd="0" presId="urn:microsoft.com/office/officeart/2011/layout/CircleProcess#1"/>
    <dgm:cxn modelId="{B999F723-A3AE-4A3B-B9D3-1B874F2B1032}" type="presParOf" srcId="{BAD6452B-75F1-4240-9042-71432EB4B042}" destId="{A4BAF42C-DB9A-49DC-BFCE-EDDBEAC8642D}" srcOrd="10" destOrd="0" presId="urn:microsoft.com/office/officeart/2011/layout/CircleProcess#1"/>
    <dgm:cxn modelId="{BACE8C5F-1978-4FA8-A3BB-7C0E4A6EFF49}" type="presParOf" srcId="{A4BAF42C-DB9A-49DC-BFCE-EDDBEAC8642D}" destId="{6D33C780-4D5B-41F0-8C7D-1C792849B562}" srcOrd="0" destOrd="0" presId="urn:microsoft.com/office/officeart/2011/layout/CircleProcess#1"/>
    <dgm:cxn modelId="{584D1C07-4FB4-40DC-AB07-ED94039158C9}" type="presParOf" srcId="{BAD6452B-75F1-4240-9042-71432EB4B042}" destId="{FE8E1677-F242-4523-A597-26E5B04AAF23}" srcOrd="11" destOrd="0" presId="urn:microsoft.com/office/officeart/2011/layout/Circle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9B7D62-EFDF-2548-9CB9-50AD15F54B25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3E507A-DDCE-8640-B63D-F12EB75FFEE5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Cash Flow</a:t>
          </a:r>
        </a:p>
      </dgm:t>
    </dgm:pt>
    <dgm:pt modelId="{98F13B31-969B-D94B-96FE-D913EBD0F56D}" type="parTrans" cxnId="{E2537A9A-E676-DB47-BC6C-6E35E9623B5A}">
      <dgm:prSet/>
      <dgm:spPr/>
      <dgm:t>
        <a:bodyPr/>
        <a:lstStyle/>
        <a:p>
          <a:endParaRPr lang="en-US"/>
        </a:p>
      </dgm:t>
    </dgm:pt>
    <dgm:pt modelId="{1DBA0AF5-C4B1-8C4C-A24D-957102F95F96}" type="sibTrans" cxnId="{E2537A9A-E676-DB47-BC6C-6E35E9623B5A}">
      <dgm:prSet/>
      <dgm:spPr/>
      <dgm:t>
        <a:bodyPr/>
        <a:lstStyle/>
        <a:p>
          <a:endParaRPr lang="en-US"/>
        </a:p>
      </dgm:t>
    </dgm:pt>
    <dgm:pt modelId="{6E99ADAD-389D-964B-973E-A60CBA73AB50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800" dirty="0" err="1"/>
            <a:t>Balanço</a:t>
          </a:r>
          <a:endParaRPr lang="en-US" sz="1800" dirty="0"/>
        </a:p>
      </dgm:t>
    </dgm:pt>
    <dgm:pt modelId="{055B4ABF-F50B-C342-AFDA-03F46C85F723}" type="parTrans" cxnId="{C8A7AE2B-2083-7045-B88F-F0D2F34670BF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en-US"/>
        </a:p>
      </dgm:t>
    </dgm:pt>
    <dgm:pt modelId="{08F358D7-9386-A047-8B2D-14A8EBB92145}" type="sibTrans" cxnId="{C8A7AE2B-2083-7045-B88F-F0D2F34670BF}">
      <dgm:prSet/>
      <dgm:spPr/>
      <dgm:t>
        <a:bodyPr/>
        <a:lstStyle/>
        <a:p>
          <a:endParaRPr lang="en-US"/>
        </a:p>
      </dgm:t>
    </dgm:pt>
    <dgm:pt modelId="{C03BB4DE-D6FF-4F4C-8FB3-70CF3408BA1D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800" dirty="0" err="1"/>
            <a:t>Demonstração</a:t>
          </a:r>
          <a:r>
            <a:rPr lang="en-US" sz="1800" dirty="0"/>
            <a:t> de </a:t>
          </a:r>
          <a:r>
            <a:rPr lang="en-US" sz="1800" dirty="0" err="1"/>
            <a:t>Resultados</a:t>
          </a:r>
          <a:endParaRPr lang="en-US" sz="1800" dirty="0"/>
        </a:p>
      </dgm:t>
    </dgm:pt>
    <dgm:pt modelId="{4D67E6F4-9FCF-7647-85AB-0DFCBEFCB8EC}" type="parTrans" cxnId="{F4F12BE9-764B-754C-8259-CBEA44A1CB45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en-US"/>
        </a:p>
      </dgm:t>
    </dgm:pt>
    <dgm:pt modelId="{04F1AECF-2F8B-6A4A-87BF-8AA777563385}" type="sibTrans" cxnId="{F4F12BE9-764B-754C-8259-CBEA44A1CB45}">
      <dgm:prSet/>
      <dgm:spPr/>
      <dgm:t>
        <a:bodyPr/>
        <a:lstStyle/>
        <a:p>
          <a:endParaRPr lang="en-US"/>
        </a:p>
      </dgm:t>
    </dgm:pt>
    <dgm:pt modelId="{B734C67E-0F9B-4929-8719-008B7F827B9E}">
      <dgm:prSet/>
      <dgm:spPr/>
      <dgm:t>
        <a:bodyPr/>
        <a:lstStyle/>
        <a:p>
          <a:endParaRPr lang="en-GB"/>
        </a:p>
      </dgm:t>
    </dgm:pt>
    <dgm:pt modelId="{A59DC8BB-2472-4E7D-8288-DE52B1C3411C}" type="parTrans" cxnId="{4443D347-35FE-432F-A0BE-84D448057FC5}">
      <dgm:prSet/>
      <dgm:spPr/>
      <dgm:t>
        <a:bodyPr/>
        <a:lstStyle/>
        <a:p>
          <a:endParaRPr lang="en-GB"/>
        </a:p>
      </dgm:t>
    </dgm:pt>
    <dgm:pt modelId="{7F27CA97-A01E-4E3A-AD63-2CB9F2E5ADB5}" type="sibTrans" cxnId="{4443D347-35FE-432F-A0BE-84D448057FC5}">
      <dgm:prSet/>
      <dgm:spPr/>
      <dgm:t>
        <a:bodyPr/>
        <a:lstStyle/>
        <a:p>
          <a:endParaRPr lang="en-GB"/>
        </a:p>
      </dgm:t>
    </dgm:pt>
    <dgm:pt modelId="{2F371BA6-22CF-524F-947E-D2BD6C5127CE}" type="pres">
      <dgm:prSet presAssocID="{E59B7D62-EFDF-2548-9CB9-50AD15F54B2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65700F9-2E5A-E945-9783-AC275A384A86}" type="pres">
      <dgm:prSet presAssocID="{293E507A-DDCE-8640-B63D-F12EB75FFEE5}" presName="centerShape" presStyleLbl="node0" presStyleIdx="0" presStyleCnt="1" custLinFactNeighborX="0" custLinFactNeighborY="-6515"/>
      <dgm:spPr/>
    </dgm:pt>
    <dgm:pt modelId="{7889E272-BFD5-0D4F-BE48-C7A6B418BFD5}" type="pres">
      <dgm:prSet presAssocID="{055B4ABF-F50B-C342-AFDA-03F46C85F723}" presName="parTrans" presStyleLbl="bgSibTrans2D1" presStyleIdx="0" presStyleCnt="2" custLinFactY="6959" custLinFactNeighborX="-5629" custLinFactNeighborY="100000"/>
      <dgm:spPr/>
    </dgm:pt>
    <dgm:pt modelId="{2B477987-B2DD-3D46-8F85-42D37FCCF062}" type="pres">
      <dgm:prSet presAssocID="{6E99ADAD-389D-964B-973E-A60CBA73AB50}" presName="node" presStyleLbl="node1" presStyleIdx="0" presStyleCnt="2" custRadScaleRad="108137" custRadScaleInc="7395">
        <dgm:presLayoutVars>
          <dgm:bulletEnabled val="1"/>
        </dgm:presLayoutVars>
      </dgm:prSet>
      <dgm:spPr/>
    </dgm:pt>
    <dgm:pt modelId="{C4CE1A62-A9D0-FE46-BB87-B27FDA1487AF}" type="pres">
      <dgm:prSet presAssocID="{4D67E6F4-9FCF-7647-85AB-0DFCBEFCB8EC}" presName="parTrans" presStyleLbl="bgSibTrans2D1" presStyleIdx="1" presStyleCnt="2" custLinFactNeighborX="-4812" custLinFactNeighborY="96869"/>
      <dgm:spPr/>
    </dgm:pt>
    <dgm:pt modelId="{364014ED-0927-794E-97D6-F6F55628B02F}" type="pres">
      <dgm:prSet presAssocID="{C03BB4DE-D6FF-4F4C-8FB3-70CF3408BA1D}" presName="node" presStyleLbl="node1" presStyleIdx="1" presStyleCnt="2" custScaleX="143093" custRadScaleRad="106981" custRadScaleInc="-7684">
        <dgm:presLayoutVars>
          <dgm:bulletEnabled val="1"/>
        </dgm:presLayoutVars>
      </dgm:prSet>
      <dgm:spPr/>
    </dgm:pt>
  </dgm:ptLst>
  <dgm:cxnLst>
    <dgm:cxn modelId="{C8A7AE2B-2083-7045-B88F-F0D2F34670BF}" srcId="{293E507A-DDCE-8640-B63D-F12EB75FFEE5}" destId="{6E99ADAD-389D-964B-973E-A60CBA73AB50}" srcOrd="0" destOrd="0" parTransId="{055B4ABF-F50B-C342-AFDA-03F46C85F723}" sibTransId="{08F358D7-9386-A047-8B2D-14A8EBB92145}"/>
    <dgm:cxn modelId="{4443D347-35FE-432F-A0BE-84D448057FC5}" srcId="{E59B7D62-EFDF-2548-9CB9-50AD15F54B25}" destId="{B734C67E-0F9B-4929-8719-008B7F827B9E}" srcOrd="1" destOrd="0" parTransId="{A59DC8BB-2472-4E7D-8288-DE52B1C3411C}" sibTransId="{7F27CA97-A01E-4E3A-AD63-2CB9F2E5ADB5}"/>
    <dgm:cxn modelId="{1DBC9C4D-649F-494D-8A72-44059638BE6B}" type="presOf" srcId="{4D67E6F4-9FCF-7647-85AB-0DFCBEFCB8EC}" destId="{C4CE1A62-A9D0-FE46-BB87-B27FDA1487AF}" srcOrd="0" destOrd="0" presId="urn:microsoft.com/office/officeart/2005/8/layout/radial4"/>
    <dgm:cxn modelId="{48F33A70-962A-4334-80F9-A1E4EDC4BB2A}" type="presOf" srcId="{C03BB4DE-D6FF-4F4C-8FB3-70CF3408BA1D}" destId="{364014ED-0927-794E-97D6-F6F55628B02F}" srcOrd="0" destOrd="0" presId="urn:microsoft.com/office/officeart/2005/8/layout/radial4"/>
    <dgm:cxn modelId="{3C2E6B83-BA56-4CF3-988D-0660358288BE}" type="presOf" srcId="{6E99ADAD-389D-964B-973E-A60CBA73AB50}" destId="{2B477987-B2DD-3D46-8F85-42D37FCCF062}" srcOrd="0" destOrd="0" presId="urn:microsoft.com/office/officeart/2005/8/layout/radial4"/>
    <dgm:cxn modelId="{2AF2008D-84E6-411E-A6A9-5B6DCAFA7F45}" type="presOf" srcId="{055B4ABF-F50B-C342-AFDA-03F46C85F723}" destId="{7889E272-BFD5-0D4F-BE48-C7A6B418BFD5}" srcOrd="0" destOrd="0" presId="urn:microsoft.com/office/officeart/2005/8/layout/radial4"/>
    <dgm:cxn modelId="{E2537A9A-E676-DB47-BC6C-6E35E9623B5A}" srcId="{E59B7D62-EFDF-2548-9CB9-50AD15F54B25}" destId="{293E507A-DDCE-8640-B63D-F12EB75FFEE5}" srcOrd="0" destOrd="0" parTransId="{98F13B31-969B-D94B-96FE-D913EBD0F56D}" sibTransId="{1DBA0AF5-C4B1-8C4C-A24D-957102F95F96}"/>
    <dgm:cxn modelId="{3F939FD0-23BF-4671-A471-4DC51CD9B229}" type="presOf" srcId="{293E507A-DDCE-8640-B63D-F12EB75FFEE5}" destId="{865700F9-2E5A-E945-9783-AC275A384A86}" srcOrd="0" destOrd="0" presId="urn:microsoft.com/office/officeart/2005/8/layout/radial4"/>
    <dgm:cxn modelId="{F4F12BE9-764B-754C-8259-CBEA44A1CB45}" srcId="{293E507A-DDCE-8640-B63D-F12EB75FFEE5}" destId="{C03BB4DE-D6FF-4F4C-8FB3-70CF3408BA1D}" srcOrd="1" destOrd="0" parTransId="{4D67E6F4-9FCF-7647-85AB-0DFCBEFCB8EC}" sibTransId="{04F1AECF-2F8B-6A4A-87BF-8AA777563385}"/>
    <dgm:cxn modelId="{2D0948EF-9735-42E0-8527-733EB0B84BA8}" type="presOf" srcId="{E59B7D62-EFDF-2548-9CB9-50AD15F54B25}" destId="{2F371BA6-22CF-524F-947E-D2BD6C5127CE}" srcOrd="0" destOrd="0" presId="urn:microsoft.com/office/officeart/2005/8/layout/radial4"/>
    <dgm:cxn modelId="{F962D387-4F0A-49EA-B13D-C7A4D9ABB24D}" type="presParOf" srcId="{2F371BA6-22CF-524F-947E-D2BD6C5127CE}" destId="{865700F9-2E5A-E945-9783-AC275A384A86}" srcOrd="0" destOrd="0" presId="urn:microsoft.com/office/officeart/2005/8/layout/radial4"/>
    <dgm:cxn modelId="{76271645-C0BF-4BBE-8758-8F35AF823F50}" type="presParOf" srcId="{2F371BA6-22CF-524F-947E-D2BD6C5127CE}" destId="{7889E272-BFD5-0D4F-BE48-C7A6B418BFD5}" srcOrd="1" destOrd="0" presId="urn:microsoft.com/office/officeart/2005/8/layout/radial4"/>
    <dgm:cxn modelId="{A5089BB4-EDB3-4A0E-BA34-70F3D592A64B}" type="presParOf" srcId="{2F371BA6-22CF-524F-947E-D2BD6C5127CE}" destId="{2B477987-B2DD-3D46-8F85-42D37FCCF062}" srcOrd="2" destOrd="0" presId="urn:microsoft.com/office/officeart/2005/8/layout/radial4"/>
    <dgm:cxn modelId="{61D13E3C-6DDB-4063-B2B3-95E24F3A1BFD}" type="presParOf" srcId="{2F371BA6-22CF-524F-947E-D2BD6C5127CE}" destId="{C4CE1A62-A9D0-FE46-BB87-B27FDA1487AF}" srcOrd="3" destOrd="0" presId="urn:microsoft.com/office/officeart/2005/8/layout/radial4"/>
    <dgm:cxn modelId="{7B13883F-F42B-4639-A7E4-14B5A483E40F}" type="presParOf" srcId="{2F371BA6-22CF-524F-947E-D2BD6C5127CE}" destId="{364014ED-0927-794E-97D6-F6F55628B02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25B3C-5CD7-45C9-9AF0-2C6B09C08C24}">
      <dsp:nvSpPr>
        <dsp:cNvPr id="0" name=""/>
        <dsp:cNvSpPr/>
      </dsp:nvSpPr>
      <dsp:spPr>
        <a:xfrm>
          <a:off x="2309819" y="12801"/>
          <a:ext cx="1811871" cy="764383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kern="1200" dirty="0">
              <a:solidFill>
                <a:schemeClr val="bg1"/>
              </a:solidFill>
              <a:latin typeface="eurofurence light" panose="020F0302020203020204" pitchFamily="34" charset="0"/>
            </a:rPr>
            <a:t>Identificação da oportunidade</a:t>
          </a:r>
        </a:p>
      </dsp:txBody>
      <dsp:txXfrm>
        <a:off x="2309819" y="12801"/>
        <a:ext cx="1811871" cy="764383"/>
      </dsp:txXfrm>
    </dsp:sp>
    <dsp:sp modelId="{F6D5C8E9-CB33-462C-81A2-D2AEB53068B6}">
      <dsp:nvSpPr>
        <dsp:cNvPr id="0" name=""/>
        <dsp:cNvSpPr/>
      </dsp:nvSpPr>
      <dsp:spPr>
        <a:xfrm>
          <a:off x="1375565" y="283290"/>
          <a:ext cx="3271314" cy="3271314"/>
        </a:xfrm>
        <a:custGeom>
          <a:avLst/>
          <a:gdLst/>
          <a:ahLst/>
          <a:cxnLst/>
          <a:rect l="0" t="0" r="0" b="0"/>
          <a:pathLst>
            <a:path>
              <a:moveTo>
                <a:pt x="2724323" y="414927"/>
              </a:moveTo>
              <a:arcTo wR="1635657" hR="1635657" stAng="18703626" swAng="-7579386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9DA2D-6369-4614-A2FB-6000B26E0EBB}">
      <dsp:nvSpPr>
        <dsp:cNvPr id="0" name=""/>
        <dsp:cNvSpPr/>
      </dsp:nvSpPr>
      <dsp:spPr>
        <a:xfrm>
          <a:off x="558420" y="1029865"/>
          <a:ext cx="1811871" cy="764383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kern="1200" dirty="0">
              <a:solidFill>
                <a:schemeClr val="bg1"/>
              </a:solidFill>
              <a:latin typeface="eurofurence light" panose="020F0302020203020204" pitchFamily="34" charset="0"/>
            </a:rPr>
            <a:t>Saída Estratégica</a:t>
          </a:r>
        </a:p>
      </dsp:txBody>
      <dsp:txXfrm>
        <a:off x="558420" y="1029865"/>
        <a:ext cx="1811871" cy="764383"/>
      </dsp:txXfrm>
    </dsp:sp>
    <dsp:sp modelId="{A4247218-C92E-4452-8832-E7053DA732B1}">
      <dsp:nvSpPr>
        <dsp:cNvPr id="0" name=""/>
        <dsp:cNvSpPr/>
      </dsp:nvSpPr>
      <dsp:spPr>
        <a:xfrm>
          <a:off x="1314333" y="382183"/>
          <a:ext cx="3271314" cy="3271314"/>
        </a:xfrm>
        <a:custGeom>
          <a:avLst/>
          <a:gdLst/>
          <a:ahLst/>
          <a:cxnLst/>
          <a:rect l="0" t="0" r="0" b="0"/>
          <a:pathLst>
            <a:path>
              <a:moveTo>
                <a:pt x="320065" y="663755"/>
              </a:moveTo>
              <a:arcTo wR="1635657" hR="1635657" stAng="12987322" swAng="-4458498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EE32C-2F3D-41A3-81ED-97005F66856F}">
      <dsp:nvSpPr>
        <dsp:cNvPr id="0" name=""/>
        <dsp:cNvSpPr/>
      </dsp:nvSpPr>
      <dsp:spPr>
        <a:xfrm>
          <a:off x="558213" y="2272932"/>
          <a:ext cx="1811871" cy="764383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kern="1200" dirty="0">
              <a:solidFill>
                <a:schemeClr val="bg1"/>
              </a:solidFill>
              <a:latin typeface="eurofurence light" panose="020F0302020203020204" pitchFamily="34" charset="0"/>
            </a:rPr>
            <a:t>Implementação e Gestão</a:t>
          </a:r>
        </a:p>
      </dsp:txBody>
      <dsp:txXfrm>
        <a:off x="558213" y="2272932"/>
        <a:ext cx="1811871" cy="764383"/>
      </dsp:txXfrm>
    </dsp:sp>
    <dsp:sp modelId="{EFF9B4E9-9405-4926-B58A-3522D671E663}">
      <dsp:nvSpPr>
        <dsp:cNvPr id="0" name=""/>
        <dsp:cNvSpPr/>
      </dsp:nvSpPr>
      <dsp:spPr>
        <a:xfrm>
          <a:off x="1354423" y="509787"/>
          <a:ext cx="3271314" cy="3271314"/>
        </a:xfrm>
        <a:custGeom>
          <a:avLst/>
          <a:gdLst/>
          <a:ahLst/>
          <a:cxnLst/>
          <a:rect l="0" t="0" r="0" b="0"/>
          <a:pathLst>
            <a:path>
              <a:moveTo>
                <a:pt x="7578" y="1792929"/>
              </a:moveTo>
              <a:arcTo wR="1635657" hR="1635657" stAng="10468941" swAng="-7801141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A2569-4F33-4F95-BA46-EB70B27433BC}">
      <dsp:nvSpPr>
        <dsp:cNvPr id="0" name=""/>
        <dsp:cNvSpPr/>
      </dsp:nvSpPr>
      <dsp:spPr>
        <a:xfrm>
          <a:off x="2366323" y="3238527"/>
          <a:ext cx="1811871" cy="764383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kern="1200" dirty="0">
              <a:solidFill>
                <a:schemeClr val="bg1"/>
              </a:solidFill>
              <a:latin typeface="eurofurence light" panose="020F0302020203020204" pitchFamily="34" charset="0"/>
            </a:rPr>
            <a:t>Aquisição dos recursos</a:t>
          </a:r>
        </a:p>
      </dsp:txBody>
      <dsp:txXfrm>
        <a:off x="2366323" y="3238527"/>
        <a:ext cx="1811871" cy="764383"/>
      </dsp:txXfrm>
    </dsp:sp>
    <dsp:sp modelId="{A7F7B88C-1F46-490D-B78C-D0137F1197EF}">
      <dsp:nvSpPr>
        <dsp:cNvPr id="0" name=""/>
        <dsp:cNvSpPr/>
      </dsp:nvSpPr>
      <dsp:spPr>
        <a:xfrm>
          <a:off x="1839761" y="582207"/>
          <a:ext cx="3271314" cy="3271314"/>
        </a:xfrm>
        <a:custGeom>
          <a:avLst/>
          <a:gdLst/>
          <a:ahLst/>
          <a:cxnLst/>
          <a:rect l="0" t="0" r="0" b="0"/>
          <a:pathLst>
            <a:path>
              <a:moveTo>
                <a:pt x="548736" y="2857941"/>
              </a:moveTo>
              <a:arcTo wR="1635657" hR="1635657" stAng="7898714" swAng="-7812045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B3B26D-058E-41DC-8234-1017DBFBC394}">
      <dsp:nvSpPr>
        <dsp:cNvPr id="0" name=""/>
        <dsp:cNvSpPr/>
      </dsp:nvSpPr>
      <dsp:spPr>
        <a:xfrm>
          <a:off x="4117928" y="2229181"/>
          <a:ext cx="1811871" cy="764383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kern="1200" dirty="0">
              <a:solidFill>
                <a:schemeClr val="bg1"/>
              </a:solidFill>
              <a:latin typeface="eurofurence light" panose="020F0302020203020204" pitchFamily="34" charset="0"/>
            </a:rPr>
            <a:t>Determinação dos Recursos Necessários</a:t>
          </a:r>
        </a:p>
      </dsp:txBody>
      <dsp:txXfrm>
        <a:off x="4117928" y="2229181"/>
        <a:ext cx="1811871" cy="764383"/>
      </dsp:txXfrm>
    </dsp:sp>
    <dsp:sp modelId="{448C471A-046A-4455-A5DB-B0A1FA9560B3}">
      <dsp:nvSpPr>
        <dsp:cNvPr id="0" name=""/>
        <dsp:cNvSpPr/>
      </dsp:nvSpPr>
      <dsp:spPr>
        <a:xfrm>
          <a:off x="1910222" y="368052"/>
          <a:ext cx="3271314" cy="3271314"/>
        </a:xfrm>
        <a:custGeom>
          <a:avLst/>
          <a:gdLst/>
          <a:ahLst/>
          <a:cxnLst/>
          <a:rect l="0" t="0" r="0" b="0"/>
          <a:pathLst>
            <a:path>
              <a:moveTo>
                <a:pt x="2949584" y="2609808"/>
              </a:moveTo>
              <a:arcTo wR="1635657" hR="1635657" stAng="2193204" swAng="-4344335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C070C-25E8-4F56-AD93-2B1C2EBBF1BD}">
      <dsp:nvSpPr>
        <dsp:cNvPr id="0" name=""/>
        <dsp:cNvSpPr/>
      </dsp:nvSpPr>
      <dsp:spPr>
        <a:xfrm>
          <a:off x="4117923" y="1029864"/>
          <a:ext cx="1811871" cy="764383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kern="1200" dirty="0">
              <a:solidFill>
                <a:schemeClr val="bg1"/>
              </a:solidFill>
              <a:latin typeface="eurofurence light" panose="020F0302020203020204" pitchFamily="34" charset="0"/>
            </a:rPr>
            <a:t>Desenvolvimento do conceito do negócio</a:t>
          </a:r>
        </a:p>
      </dsp:txBody>
      <dsp:txXfrm>
        <a:off x="4117923" y="1029864"/>
        <a:ext cx="1811871" cy="764383"/>
      </dsp:txXfrm>
    </dsp:sp>
    <dsp:sp modelId="{2F02CF1F-1158-4633-94B0-DCD82817AB4B}">
      <dsp:nvSpPr>
        <dsp:cNvPr id="0" name=""/>
        <dsp:cNvSpPr/>
      </dsp:nvSpPr>
      <dsp:spPr>
        <a:xfrm>
          <a:off x="1829254" y="162191"/>
          <a:ext cx="3271314" cy="3271314"/>
        </a:xfrm>
        <a:custGeom>
          <a:avLst/>
          <a:gdLst/>
          <a:ahLst/>
          <a:cxnLst/>
          <a:rect l="0" t="0" r="0" b="0"/>
          <a:pathLst>
            <a:path>
              <a:moveTo>
                <a:pt x="3270965" y="1601857"/>
              </a:moveTo>
              <a:arcTo wR="1635657" hR="1635657" stAng="21528955" swAng="-7961048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DA019-4320-45D7-8CE6-2DFA540932E3}">
      <dsp:nvSpPr>
        <dsp:cNvPr id="0" name=""/>
        <dsp:cNvSpPr/>
      </dsp:nvSpPr>
      <dsp:spPr>
        <a:xfrm>
          <a:off x="5061534" y="673850"/>
          <a:ext cx="1514805" cy="15148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BED75-0AC5-489C-B906-E8DF504774BB}">
      <dsp:nvSpPr>
        <dsp:cNvPr id="0" name=""/>
        <dsp:cNvSpPr/>
      </dsp:nvSpPr>
      <dsp:spPr>
        <a:xfrm>
          <a:off x="5112201" y="724355"/>
          <a:ext cx="1414121" cy="14138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noProof="0" dirty="0" err="1">
              <a:latin typeface="Calibri Light" panose="020F0302020204030204" pitchFamily="34" charset="0"/>
            </a:rPr>
            <a:t>Implementar</a:t>
          </a:r>
          <a:r>
            <a:rPr lang="en-GB" sz="1400" b="0" kern="1200" noProof="0" dirty="0">
              <a:latin typeface="Calibri Light" panose="020F0302020204030204" pitchFamily="34" charset="0"/>
            </a:rPr>
            <a:t> e </a:t>
          </a:r>
          <a:r>
            <a:rPr lang="en-GB" sz="1400" b="0" kern="1200" noProof="0" dirty="0" err="1">
              <a:latin typeface="Calibri Light" panose="020F0302020204030204" pitchFamily="34" charset="0"/>
            </a:rPr>
            <a:t>gerir</a:t>
          </a:r>
          <a:endParaRPr lang="en-GB" sz="1400" b="0" kern="1200" noProof="0" dirty="0">
            <a:latin typeface="Calibri Light" panose="020F0302020204030204" pitchFamily="34" charset="0"/>
          </a:endParaRPr>
        </a:p>
      </dsp:txBody>
      <dsp:txXfrm>
        <a:off x="5314218" y="926375"/>
        <a:ext cx="1010086" cy="1009833"/>
      </dsp:txXfrm>
    </dsp:sp>
    <dsp:sp modelId="{7E8AD1F3-7658-4197-9D7D-DB8C3B6CED81}">
      <dsp:nvSpPr>
        <dsp:cNvPr id="0" name=""/>
        <dsp:cNvSpPr/>
      </dsp:nvSpPr>
      <dsp:spPr>
        <a:xfrm rot="2700000">
          <a:off x="3489554" y="673743"/>
          <a:ext cx="1514830" cy="151483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01FB6-87CC-480A-980B-DDB5D7A598B9}">
      <dsp:nvSpPr>
        <dsp:cNvPr id="0" name=""/>
        <dsp:cNvSpPr/>
      </dsp:nvSpPr>
      <dsp:spPr>
        <a:xfrm>
          <a:off x="3546729" y="724355"/>
          <a:ext cx="1414121" cy="14138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noProof="0" dirty="0" err="1">
              <a:latin typeface="Calibri Light" panose="020F0302020204030204" pitchFamily="34" charset="0"/>
            </a:rPr>
            <a:t>Determinar</a:t>
          </a:r>
          <a:r>
            <a:rPr lang="en-GB" sz="1600" b="0" kern="1200" baseline="0" noProof="0" dirty="0">
              <a:latin typeface="Calibri Light" panose="020F0302020204030204" pitchFamily="34" charset="0"/>
            </a:rPr>
            <a:t> e </a:t>
          </a:r>
          <a:r>
            <a:rPr lang="en-GB" sz="1600" b="0" kern="1200" baseline="0" noProof="0" dirty="0" err="1">
              <a:latin typeface="Calibri Light" panose="020F0302020204030204" pitchFamily="34" charset="0"/>
            </a:rPr>
            <a:t>capturar</a:t>
          </a:r>
          <a:r>
            <a:rPr lang="en-GB" sz="1600" b="0" kern="1200" baseline="0" noProof="0" dirty="0">
              <a:latin typeface="Calibri Light" panose="020F0302020204030204" pitchFamily="34" charset="0"/>
            </a:rPr>
            <a:t> </a:t>
          </a:r>
          <a:r>
            <a:rPr lang="en-GB" sz="1600" b="0" kern="1200" baseline="0" noProof="0" dirty="0" err="1">
              <a:latin typeface="Calibri Light" panose="020F0302020204030204" pitchFamily="34" charset="0"/>
            </a:rPr>
            <a:t>os</a:t>
          </a:r>
          <a:r>
            <a:rPr lang="en-GB" sz="1600" b="0" kern="1200" baseline="0" noProof="0" dirty="0">
              <a:latin typeface="Calibri Light" panose="020F0302020204030204" pitchFamily="34" charset="0"/>
            </a:rPr>
            <a:t> </a:t>
          </a:r>
          <a:r>
            <a:rPr lang="en-GB" sz="1600" b="0" kern="1200" baseline="0" noProof="0" dirty="0" err="1">
              <a:latin typeface="Calibri Light" panose="020F0302020204030204" pitchFamily="34" charset="0"/>
            </a:rPr>
            <a:t>recursos</a:t>
          </a:r>
          <a:endParaRPr lang="en-GB" sz="1600" b="0" kern="1200" noProof="0" dirty="0">
            <a:latin typeface="Calibri Light" panose="020F0302020204030204" pitchFamily="34" charset="0"/>
          </a:endParaRPr>
        </a:p>
      </dsp:txBody>
      <dsp:txXfrm>
        <a:off x="3748746" y="926375"/>
        <a:ext cx="1010086" cy="1009833"/>
      </dsp:txXfrm>
    </dsp:sp>
    <dsp:sp modelId="{B25F6620-A2D7-4892-83EE-2D9222422D72}">
      <dsp:nvSpPr>
        <dsp:cNvPr id="0" name=""/>
        <dsp:cNvSpPr/>
      </dsp:nvSpPr>
      <dsp:spPr>
        <a:xfrm rot="2700000">
          <a:off x="1930577" y="673743"/>
          <a:ext cx="1514830" cy="151483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58D17-E68E-4CE3-BC66-751CD81B8397}">
      <dsp:nvSpPr>
        <dsp:cNvPr id="0" name=""/>
        <dsp:cNvSpPr/>
      </dsp:nvSpPr>
      <dsp:spPr>
        <a:xfrm>
          <a:off x="1981256" y="724355"/>
          <a:ext cx="1414121" cy="14138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noProof="0" dirty="0" err="1">
              <a:latin typeface="Calibri Light" panose="020F0302020204030204" pitchFamily="34" charset="0"/>
            </a:rPr>
            <a:t>Desenvolver</a:t>
          </a:r>
          <a:r>
            <a:rPr lang="en-GB" sz="1500" b="0" kern="1200" noProof="0" dirty="0">
              <a:latin typeface="Calibri Light" panose="020F0302020204030204" pitchFamily="34" charset="0"/>
            </a:rPr>
            <a:t> o </a:t>
          </a:r>
          <a:r>
            <a:rPr lang="en-GB" sz="1500" b="0" kern="1200" noProof="0" dirty="0" err="1">
              <a:latin typeface="Calibri Light" panose="020F0302020204030204" pitchFamily="34" charset="0"/>
            </a:rPr>
            <a:t>modelo</a:t>
          </a:r>
          <a:r>
            <a:rPr lang="en-GB" sz="1500" b="0" kern="1200" noProof="0" dirty="0">
              <a:latin typeface="Calibri Light" panose="020F0302020204030204" pitchFamily="34" charset="0"/>
            </a:rPr>
            <a:t> de </a:t>
          </a:r>
          <a:r>
            <a:rPr lang="en-GB" sz="1500" b="0" kern="1200" noProof="0" dirty="0" err="1">
              <a:latin typeface="Calibri Light" panose="020F0302020204030204" pitchFamily="34" charset="0"/>
            </a:rPr>
            <a:t>negócio</a:t>
          </a:r>
          <a:r>
            <a:rPr lang="en-GB" sz="1500" b="0" kern="1200" noProof="0" dirty="0">
              <a:latin typeface="Calibri Light" panose="020F0302020204030204" pitchFamily="34" charset="0"/>
            </a:rPr>
            <a:t> </a:t>
          </a:r>
        </a:p>
      </dsp:txBody>
      <dsp:txXfrm>
        <a:off x="2183274" y="926375"/>
        <a:ext cx="1010086" cy="1009833"/>
      </dsp:txXfrm>
    </dsp:sp>
    <dsp:sp modelId="{6DC48EF8-8F49-4E8F-A067-9F58AD839C16}">
      <dsp:nvSpPr>
        <dsp:cNvPr id="0" name=""/>
        <dsp:cNvSpPr/>
      </dsp:nvSpPr>
      <dsp:spPr>
        <a:xfrm rot="2700000">
          <a:off x="365105" y="673743"/>
          <a:ext cx="1514830" cy="151483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3C780-4D5B-41F0-8C7D-1C792849B562}">
      <dsp:nvSpPr>
        <dsp:cNvPr id="0" name=""/>
        <dsp:cNvSpPr/>
      </dsp:nvSpPr>
      <dsp:spPr>
        <a:xfrm>
          <a:off x="415784" y="724355"/>
          <a:ext cx="1414121" cy="14138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noProof="0" dirty="0" err="1">
              <a:latin typeface="Calibri Light" panose="020F0302020204030204" pitchFamily="34" charset="0"/>
            </a:rPr>
            <a:t>Identificar</a:t>
          </a:r>
          <a:r>
            <a:rPr lang="en-GB" sz="1400" b="0" kern="1200" noProof="0" dirty="0">
              <a:latin typeface="Calibri Light" panose="020F0302020204030204" pitchFamily="34" charset="0"/>
            </a:rPr>
            <a:t> e </a:t>
          </a:r>
          <a:r>
            <a:rPr lang="en-GB" sz="1400" b="0" kern="1200" noProof="0" dirty="0" err="1">
              <a:latin typeface="Calibri Light" panose="020F0302020204030204" pitchFamily="34" charset="0"/>
            </a:rPr>
            <a:t>avaliar</a:t>
          </a:r>
          <a:r>
            <a:rPr lang="en-GB" sz="1400" b="0" kern="1200" noProof="0" dirty="0">
              <a:latin typeface="Calibri Light" panose="020F0302020204030204" pitchFamily="34" charset="0"/>
            </a:rPr>
            <a:t> a </a:t>
          </a:r>
          <a:r>
            <a:rPr lang="en-GB" sz="1400" b="0" kern="1200" noProof="0" dirty="0" err="1">
              <a:latin typeface="Calibri Light" panose="020F0302020204030204" pitchFamily="34" charset="0"/>
            </a:rPr>
            <a:t>oportunidade</a:t>
          </a:r>
          <a:r>
            <a:rPr lang="en-GB" sz="1400" b="0" kern="1200" noProof="0" dirty="0">
              <a:latin typeface="Calibri Light" panose="020F0302020204030204" pitchFamily="34" charset="0"/>
            </a:rPr>
            <a:t> </a:t>
          </a:r>
        </a:p>
      </dsp:txBody>
      <dsp:txXfrm>
        <a:off x="617801" y="926375"/>
        <a:ext cx="1010086" cy="10098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700F9-2E5A-E945-9783-AC275A384A86}">
      <dsp:nvSpPr>
        <dsp:cNvPr id="0" name=""/>
        <dsp:cNvSpPr/>
      </dsp:nvSpPr>
      <dsp:spPr>
        <a:xfrm>
          <a:off x="1416792" y="1020996"/>
          <a:ext cx="1443037" cy="1443037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Cash Flow</a:t>
          </a:r>
        </a:p>
      </dsp:txBody>
      <dsp:txXfrm>
        <a:off x="1628120" y="1232324"/>
        <a:ext cx="1020381" cy="1020381"/>
      </dsp:txXfrm>
    </dsp:sp>
    <dsp:sp modelId="{7889E272-BFD5-0D4F-BE48-C7A6B418BFD5}">
      <dsp:nvSpPr>
        <dsp:cNvPr id="0" name=""/>
        <dsp:cNvSpPr/>
      </dsp:nvSpPr>
      <dsp:spPr>
        <a:xfrm rot="12963958">
          <a:off x="386678" y="1170896"/>
          <a:ext cx="1159695" cy="411265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477987-B2DD-3D46-8F85-42D37FCCF062}">
      <dsp:nvSpPr>
        <dsp:cNvPr id="0" name=""/>
        <dsp:cNvSpPr/>
      </dsp:nvSpPr>
      <dsp:spPr>
        <a:xfrm>
          <a:off x="-122351" y="46923"/>
          <a:ext cx="1370885" cy="1096708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Balanço</a:t>
          </a:r>
          <a:endParaRPr lang="en-US" sz="1800" kern="1200" dirty="0"/>
        </a:p>
      </dsp:txBody>
      <dsp:txXfrm>
        <a:off x="-90230" y="79044"/>
        <a:ext cx="1306643" cy="1032466"/>
      </dsp:txXfrm>
    </dsp:sp>
    <dsp:sp modelId="{C4CE1A62-A9D0-FE46-BB87-B27FDA1487AF}">
      <dsp:nvSpPr>
        <dsp:cNvPr id="0" name=""/>
        <dsp:cNvSpPr/>
      </dsp:nvSpPr>
      <dsp:spPr>
        <a:xfrm rot="19423140">
          <a:off x="2608298" y="1132544"/>
          <a:ext cx="1137619" cy="411265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014ED-0927-794E-97D6-F6F55628B02F}">
      <dsp:nvSpPr>
        <dsp:cNvPr id="0" name=""/>
        <dsp:cNvSpPr/>
      </dsp:nvSpPr>
      <dsp:spPr>
        <a:xfrm>
          <a:off x="2709561" y="54843"/>
          <a:ext cx="1961641" cy="1096708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Demonstração</a:t>
          </a:r>
          <a:r>
            <a:rPr lang="en-US" sz="1800" kern="1200" dirty="0"/>
            <a:t> de </a:t>
          </a:r>
          <a:r>
            <a:rPr lang="en-US" sz="1800" kern="1200" dirty="0" err="1"/>
            <a:t>Resultados</a:t>
          </a:r>
          <a:endParaRPr lang="en-US" sz="1800" kern="1200" dirty="0"/>
        </a:p>
      </dsp:txBody>
      <dsp:txXfrm>
        <a:off x="2741682" y="86964"/>
        <a:ext cx="1897399" cy="1032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#1">
  <dgm:title val="Processo em Círculo"/>
  <dgm:desc val="Utilizado para mostrar passos sequenciais num processo. Limitado a onze formas de Nível 1 com um número ilimitado de formas de Nível 2. Funciona melhor com pequenas quantidades de texto. O texto não utilizado não é apresentado, mas permanece disponível se mudar de esquema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44622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59396" name="Marcador de Posição do Número do Diapositivo 3"/>
          <p:cNvSpPr txBox="1">
            <a:spLocks noGrp="1"/>
          </p:cNvSpPr>
          <p:nvPr/>
        </p:nvSpPr>
        <p:spPr bwMode="auto">
          <a:xfrm>
            <a:off x="4056980" y="8953241"/>
            <a:ext cx="3103664" cy="47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59" tIns="47380" rIns="94759" bIns="4738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5AA26-7D2F-43F6-898F-7EBB97EDE4CB}" type="slidenum"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8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 flipH="1">
            <a:off x="546575" y="2518225"/>
            <a:ext cx="8050800" cy="18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21/04/2021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4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21/04/2021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08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21/04/2021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09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21/04/2021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26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21/04/2021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75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21/04/2021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72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51722" y="1623860"/>
            <a:ext cx="6918020" cy="1165304"/>
          </a:xfrm>
        </p:spPr>
        <p:txBody>
          <a:bodyPr anchor="b"/>
          <a:lstStyle>
            <a:lvl1pPr marL="0" indent="0">
              <a:buNone/>
              <a:defRPr sz="33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THIS IS THE TITLE SLIDE:                                  ARIAL – ALL CAPS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51722" y="2920614"/>
            <a:ext cx="6918020" cy="835937"/>
          </a:xfrm>
        </p:spPr>
        <p:txBody>
          <a:bodyPr/>
          <a:lstStyle>
            <a:lvl1pPr marL="0" marR="0" indent="0" algn="l" defTabSz="84408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3F00"/>
              </a:buClr>
              <a:buSzTx/>
              <a:buFont typeface="Wingdings" pitchFamily="2" charset="2"/>
              <a:buNone/>
              <a:tabLst/>
              <a:defRPr sz="15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3F0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The first page of your presentation includes:                                                                                         Date – Presenter’s name – Job title - Location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8"/>
            <a:ext cx="9144000" cy="1275160"/>
          </a:xfrm>
          <a:solidFill>
            <a:schemeClr val="bg1"/>
          </a:solidFill>
        </p:spPr>
        <p:txBody>
          <a:bodyPr anchor="ctr"/>
          <a:lstStyle>
            <a:lvl1pPr algn="ctr">
              <a:buNone/>
              <a:defRPr sz="1661" baseline="0"/>
            </a:lvl1pPr>
          </a:lstStyle>
          <a:p>
            <a:pPr lvl="0"/>
            <a:r>
              <a:rPr lang="en-US" noProof="0" dirty="0"/>
              <a:t>IMAGE PLACEHOLDER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6527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slide-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51722" y="1623860"/>
            <a:ext cx="6918020" cy="1165304"/>
          </a:xfrm>
        </p:spPr>
        <p:txBody>
          <a:bodyPr anchor="b"/>
          <a:lstStyle>
            <a:lvl1pPr marL="0" indent="0">
              <a:buNone/>
              <a:defRPr sz="33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THIS IS THE TITLE SLIDE:                                  ARIAL – ALL CAPS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51722" y="2920614"/>
            <a:ext cx="6918020" cy="835937"/>
          </a:xfrm>
        </p:spPr>
        <p:txBody>
          <a:bodyPr/>
          <a:lstStyle>
            <a:lvl1pPr marL="0" marR="0" indent="0" algn="l" defTabSz="84408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3F00"/>
              </a:buClr>
              <a:buSzTx/>
              <a:buFont typeface="Wingdings" pitchFamily="2" charset="2"/>
              <a:buNone/>
              <a:tabLst/>
              <a:defRPr sz="15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3F0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The first page of your presentation includes:                                                                                         Date – Presenter’s name – Job title - Location</a:t>
            </a:r>
          </a:p>
        </p:txBody>
      </p:sp>
    </p:spTree>
    <p:extLst>
      <p:ext uri="{BB962C8B-B14F-4D97-AF65-F5344CB8AC3E}">
        <p14:creationId xmlns:p14="http://schemas.microsoft.com/office/powerpoint/2010/main" val="791796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slide-one column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 – MAXIMUM 2 LINES</a:t>
            </a:r>
            <a:br>
              <a:rPr lang="en-US" dirty="0"/>
            </a:br>
            <a:r>
              <a:rPr lang="en-US" dirty="0"/>
              <a:t>ARIAL – ALL 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7018" y="1257300"/>
            <a:ext cx="6811544" cy="3486150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4"/>
              </a:buClr>
              <a:defRPr/>
            </a:lvl2pPr>
            <a:lvl3pPr marL="1055102" indent="-211021">
              <a:buClr>
                <a:schemeClr val="accent3"/>
              </a:buClr>
              <a:buFont typeface="Arial" charset="0"/>
              <a:buChar char="•"/>
              <a:defRPr baseline="0"/>
            </a:lvl3pPr>
            <a:lvl5pPr>
              <a:defRPr baseline="0"/>
            </a:lvl5pPr>
          </a:lstStyle>
          <a:p>
            <a:pPr lvl="0"/>
            <a:r>
              <a:rPr lang="en-US" dirty="0"/>
              <a:t>First level or insert any object by clicking any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" y="1257300"/>
            <a:ext cx="1402307" cy="3486150"/>
          </a:xfrm>
        </p:spPr>
        <p:txBody>
          <a:bodyPr anchor="ctr"/>
          <a:lstStyle>
            <a:lvl1pPr marL="0" indent="0" algn="l">
              <a:buNone/>
              <a:defRPr sz="1500" baseline="0"/>
            </a:lvl1pPr>
          </a:lstStyle>
          <a:p>
            <a:r>
              <a:rPr lang="en-US" dirty="0"/>
              <a:t>Images or icons placed here from the left edge of the slide till the vertical orange line from the SGS logo.</a:t>
            </a:r>
          </a:p>
        </p:txBody>
      </p:sp>
    </p:spTree>
    <p:extLst>
      <p:ext uri="{BB962C8B-B14F-4D97-AF65-F5344CB8AC3E}">
        <p14:creationId xmlns:p14="http://schemas.microsoft.com/office/powerpoint/2010/main" val="3893430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slide-one column-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 – MAXIMUM 2 LINES</a:t>
            </a:r>
            <a:br>
              <a:rPr lang="en-US" dirty="0"/>
            </a:br>
            <a:r>
              <a:rPr lang="en-US" dirty="0"/>
              <a:t>ARIAL – ALL 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7018" y="1257300"/>
            <a:ext cx="6811544" cy="3486150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4"/>
              </a:buClr>
              <a:defRPr/>
            </a:lvl2pPr>
            <a:lvl3pPr marL="1055102" indent="-211021">
              <a:buClr>
                <a:schemeClr val="accent3"/>
              </a:buClr>
              <a:buFont typeface="Arial" charset="0"/>
              <a:buChar char="•"/>
              <a:defRPr baseline="0"/>
            </a:lvl3pPr>
            <a:lvl5pPr>
              <a:defRPr baseline="0"/>
            </a:lvl5pPr>
          </a:lstStyle>
          <a:p>
            <a:pPr lvl="0"/>
            <a:r>
              <a:rPr lang="en-US" dirty="0"/>
              <a:t>First level or insert any object by clicking any icon below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745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 flipH="1">
            <a:off x="6552430" y="201085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 flipH="1">
            <a:off x="6472706" y="2473075"/>
            <a:ext cx="1719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 idx="2"/>
          </p:nvPr>
        </p:nvSpPr>
        <p:spPr>
          <a:xfrm flipH="1">
            <a:off x="3791699" y="246357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3"/>
          </p:nvPr>
        </p:nvSpPr>
        <p:spPr>
          <a:xfrm flipH="1">
            <a:off x="3791699" y="2938421"/>
            <a:ext cx="1560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ctrTitle" idx="4"/>
          </p:nvPr>
        </p:nvSpPr>
        <p:spPr>
          <a:xfrm flipH="1">
            <a:off x="1071599" y="201085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5"/>
          </p:nvPr>
        </p:nvSpPr>
        <p:spPr>
          <a:xfrm flipH="1">
            <a:off x="1071600" y="2473075"/>
            <a:ext cx="1560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6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slide-two columns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HEADLINE – MAXIMUM 2 LINES</a:t>
            </a:r>
            <a:br>
              <a:rPr lang="en-US" dirty="0"/>
            </a:br>
            <a:r>
              <a:rPr lang="en-US" dirty="0"/>
              <a:t>ARIAL – ALL 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807020" y="1257300"/>
            <a:ext cx="3235569" cy="3486150"/>
          </a:xfrm>
        </p:spPr>
        <p:txBody>
          <a:bodyPr/>
          <a:lstStyle>
            <a:lvl1pPr>
              <a:defRPr sz="1650" baseline="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661"/>
            </a:lvl6pPr>
            <a:lvl7pPr>
              <a:defRPr sz="1661"/>
            </a:lvl7pPr>
            <a:lvl8pPr>
              <a:defRPr sz="1661"/>
            </a:lvl8pPr>
            <a:lvl9pPr>
              <a:defRPr sz="1661"/>
            </a:lvl9pPr>
          </a:lstStyle>
          <a:p>
            <a:pPr lvl="0"/>
            <a:r>
              <a:rPr lang="en-US" dirty="0"/>
              <a:t>First level or insert any object by clicking any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382993" y="1257300"/>
            <a:ext cx="3235569" cy="348615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661"/>
            </a:lvl6pPr>
            <a:lvl7pPr>
              <a:defRPr sz="1661"/>
            </a:lvl7pPr>
            <a:lvl8pPr>
              <a:defRPr sz="1661"/>
            </a:lvl8pPr>
            <a:lvl9pPr>
              <a:defRPr sz="1661"/>
            </a:lvl9pPr>
          </a:lstStyle>
          <a:p>
            <a:pPr lvl="0"/>
            <a:r>
              <a:rPr lang="en-US" dirty="0"/>
              <a:t>First level or insert any object by clicking any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" y="1257300"/>
            <a:ext cx="1402307" cy="3486150"/>
          </a:xfrm>
        </p:spPr>
        <p:txBody>
          <a:bodyPr anchor="ctr"/>
          <a:lstStyle>
            <a:lvl1pPr marL="0" indent="0" algn="l">
              <a:buNone/>
              <a:defRPr sz="1500" baseline="0"/>
            </a:lvl1pPr>
          </a:lstStyle>
          <a:p>
            <a:r>
              <a:rPr lang="en-US" dirty="0"/>
              <a:t>Images or icons placed here from the left edge of the slide till the vertical orange line from the SGS logo.</a:t>
            </a:r>
          </a:p>
        </p:txBody>
      </p:sp>
    </p:spTree>
    <p:extLst>
      <p:ext uri="{BB962C8B-B14F-4D97-AF65-F5344CB8AC3E}">
        <p14:creationId xmlns:p14="http://schemas.microsoft.com/office/powerpoint/2010/main" val="1091711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slide-two columns-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HEADLINE – MAXIMUM 2 LINES</a:t>
            </a:r>
            <a:br>
              <a:rPr lang="en-US" dirty="0"/>
            </a:br>
            <a:r>
              <a:rPr lang="en-US" dirty="0"/>
              <a:t>ARIAL – ALL 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807020" y="1257300"/>
            <a:ext cx="3235569" cy="3486150"/>
          </a:xfrm>
        </p:spPr>
        <p:txBody>
          <a:bodyPr/>
          <a:lstStyle>
            <a:lvl1pPr>
              <a:defRPr sz="1650" baseline="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661"/>
            </a:lvl6pPr>
            <a:lvl7pPr>
              <a:defRPr sz="1661"/>
            </a:lvl7pPr>
            <a:lvl8pPr>
              <a:defRPr sz="1661"/>
            </a:lvl8pPr>
            <a:lvl9pPr>
              <a:defRPr sz="1661"/>
            </a:lvl9pPr>
          </a:lstStyle>
          <a:p>
            <a:pPr lvl="0"/>
            <a:r>
              <a:rPr lang="en-US" dirty="0"/>
              <a:t>First level or insert any object by clicking any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382993" y="1257300"/>
            <a:ext cx="3235569" cy="348615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661"/>
            </a:lvl6pPr>
            <a:lvl7pPr>
              <a:defRPr sz="1661"/>
            </a:lvl7pPr>
            <a:lvl8pPr>
              <a:defRPr sz="1661"/>
            </a:lvl8pPr>
            <a:lvl9pPr>
              <a:defRPr sz="1661"/>
            </a:lvl9pPr>
          </a:lstStyle>
          <a:p>
            <a:pPr lvl="0"/>
            <a:r>
              <a:rPr lang="en-US" dirty="0"/>
              <a:t>First level or insert any object by clicking any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6979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fiv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HEADLINE – MAXIMUM 2 LINES</a:t>
            </a:r>
            <a:br>
              <a:rPr lang="en-US" dirty="0"/>
            </a:br>
            <a:r>
              <a:rPr lang="en-US" dirty="0"/>
              <a:t>ARIAL – ALL 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302" y="1257300"/>
            <a:ext cx="1436267" cy="3486150"/>
          </a:xfrm>
        </p:spPr>
        <p:txBody>
          <a:bodyPr/>
          <a:lstStyle>
            <a:lvl1pPr marL="0" indent="0">
              <a:buNone/>
              <a:defRPr sz="1650"/>
            </a:lvl1pPr>
            <a:lvl2pPr>
              <a:defRPr sz="1661"/>
            </a:lvl2pPr>
            <a:lvl3pPr>
              <a:defRPr sz="1477"/>
            </a:lvl3pPr>
            <a:lvl4pPr>
              <a:defRPr sz="1292"/>
            </a:lvl4pPr>
            <a:lvl5pPr>
              <a:defRPr sz="1292"/>
            </a:lvl5pPr>
            <a:lvl6pPr>
              <a:defRPr sz="1661"/>
            </a:lvl6pPr>
            <a:lvl7pPr>
              <a:defRPr sz="1661"/>
            </a:lvl7pPr>
            <a:lvl8pPr>
              <a:defRPr sz="1661"/>
            </a:lvl8pPr>
            <a:lvl9pPr>
              <a:defRPr sz="166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099832" y="1257300"/>
            <a:ext cx="1436267" cy="3486150"/>
          </a:xfrm>
        </p:spPr>
        <p:txBody>
          <a:bodyPr/>
          <a:lstStyle>
            <a:lvl1pPr marL="0" indent="0">
              <a:buNone/>
              <a:defRPr sz="1650"/>
            </a:lvl1pPr>
            <a:lvl2pPr>
              <a:defRPr sz="1661"/>
            </a:lvl2pPr>
            <a:lvl3pPr>
              <a:defRPr sz="1477"/>
            </a:lvl3pPr>
            <a:lvl4pPr>
              <a:defRPr sz="1292"/>
            </a:lvl4pPr>
            <a:lvl5pPr>
              <a:defRPr sz="1292"/>
            </a:lvl5pPr>
            <a:lvl6pPr>
              <a:defRPr sz="1661"/>
            </a:lvl6pPr>
            <a:lvl7pPr>
              <a:defRPr sz="1661"/>
            </a:lvl7pPr>
            <a:lvl8pPr>
              <a:defRPr sz="1661"/>
            </a:lvl8pPr>
            <a:lvl9pPr>
              <a:defRPr sz="166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3757362" y="1257300"/>
            <a:ext cx="1436267" cy="3486150"/>
          </a:xfrm>
        </p:spPr>
        <p:txBody>
          <a:bodyPr/>
          <a:lstStyle>
            <a:lvl1pPr marL="0" indent="0">
              <a:buNone/>
              <a:defRPr sz="1650"/>
            </a:lvl1pPr>
            <a:lvl2pPr>
              <a:defRPr sz="1661"/>
            </a:lvl2pPr>
            <a:lvl3pPr>
              <a:defRPr sz="1477"/>
            </a:lvl3pPr>
            <a:lvl4pPr>
              <a:defRPr sz="1292"/>
            </a:lvl4pPr>
            <a:lvl5pPr>
              <a:defRPr sz="1292"/>
            </a:lvl5pPr>
            <a:lvl6pPr>
              <a:defRPr sz="1661"/>
            </a:lvl6pPr>
            <a:lvl7pPr>
              <a:defRPr sz="1661"/>
            </a:lvl7pPr>
            <a:lvl8pPr>
              <a:defRPr sz="1661"/>
            </a:lvl8pPr>
            <a:lvl9pPr>
              <a:defRPr sz="166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414892" y="1257300"/>
            <a:ext cx="1436267" cy="3486150"/>
          </a:xfrm>
        </p:spPr>
        <p:txBody>
          <a:bodyPr/>
          <a:lstStyle>
            <a:lvl1pPr marL="0" indent="0">
              <a:buNone/>
              <a:defRPr sz="1650"/>
            </a:lvl1pPr>
            <a:lvl2pPr>
              <a:defRPr sz="1661"/>
            </a:lvl2pPr>
            <a:lvl3pPr>
              <a:defRPr sz="1477"/>
            </a:lvl3pPr>
            <a:lvl4pPr>
              <a:defRPr sz="1292"/>
            </a:lvl4pPr>
            <a:lvl5pPr>
              <a:defRPr sz="1292"/>
            </a:lvl5pPr>
            <a:lvl6pPr>
              <a:defRPr sz="1661"/>
            </a:lvl6pPr>
            <a:lvl7pPr>
              <a:defRPr sz="1661"/>
            </a:lvl7pPr>
            <a:lvl8pPr>
              <a:defRPr sz="1661"/>
            </a:lvl8pPr>
            <a:lvl9pPr>
              <a:defRPr sz="166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7072422" y="1257300"/>
            <a:ext cx="1436267" cy="3486150"/>
          </a:xfrm>
        </p:spPr>
        <p:txBody>
          <a:bodyPr/>
          <a:lstStyle>
            <a:lvl1pPr marL="0" indent="0">
              <a:buNone/>
              <a:defRPr sz="1650"/>
            </a:lvl1pPr>
            <a:lvl2pPr>
              <a:defRPr sz="1661"/>
            </a:lvl2pPr>
            <a:lvl3pPr>
              <a:defRPr sz="1477"/>
            </a:lvl3pPr>
            <a:lvl4pPr>
              <a:defRPr sz="1292"/>
            </a:lvl4pPr>
            <a:lvl5pPr>
              <a:defRPr sz="1292"/>
            </a:lvl5pPr>
            <a:lvl6pPr>
              <a:defRPr sz="1661"/>
            </a:lvl6pPr>
            <a:lvl7pPr>
              <a:defRPr sz="1661"/>
            </a:lvl7pPr>
            <a:lvl8pPr>
              <a:defRPr sz="1661"/>
            </a:lvl8pPr>
            <a:lvl9pPr>
              <a:defRPr sz="166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10941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 – MAXIMUM 2 LINES</a:t>
            </a:r>
            <a:br>
              <a:rPr lang="en-US" dirty="0"/>
            </a:br>
            <a:r>
              <a:rPr lang="en-US" dirty="0"/>
              <a:t>ARIAL – ALL CAPS</a:t>
            </a:r>
          </a:p>
        </p:txBody>
      </p:sp>
    </p:spTree>
    <p:extLst>
      <p:ext uri="{BB962C8B-B14F-4D97-AF65-F5344CB8AC3E}">
        <p14:creationId xmlns:p14="http://schemas.microsoft.com/office/powerpoint/2010/main" val="1576429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928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 userDrawn="1"/>
        </p:nvSpPr>
        <p:spPr>
          <a:xfrm>
            <a:off x="1295400" y="2325296"/>
            <a:ext cx="6553200" cy="707231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cap="all">
                <a:solidFill>
                  <a:schemeClr val="tx2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250" b="1" kern="0" cap="none" dirty="0">
                <a:solidFill>
                  <a:srgbClr val="FF6600"/>
                </a:solidFill>
                <a:latin typeface="+mj-lt"/>
              </a:rPr>
              <a:t>WWW.SGS.COM</a:t>
            </a:r>
          </a:p>
        </p:txBody>
      </p:sp>
    </p:spTree>
    <p:extLst>
      <p:ext uri="{BB962C8B-B14F-4D97-AF65-F5344CB8AC3E}">
        <p14:creationId xmlns:p14="http://schemas.microsoft.com/office/powerpoint/2010/main" val="980779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DC34058-645B-4E46-9111-FBD9EF9789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C51C4C7-6E58-4259-AC66-0749B66DA3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C55554E-497B-4DCA-BE08-35F02F61A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E4F17-DBB6-417E-B24B-FE7D21906235}" type="slidenum">
              <a:rPr lang="en-US" altLang="pt-PT"/>
              <a:pPr/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777116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1DB5D26-20F8-42F3-B992-A725EDA8BC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7F6FD91-4429-48EF-9356-FFF9EAF957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A08DB94-3B71-4819-9856-AFEBA8C24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50520-0656-4D67-B630-E09BA5A9D1CD}" type="slidenum">
              <a:rPr lang="en-US" altLang="pt-PT"/>
              <a:pPr/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459197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393E1522-C0C7-454B-9463-429694F7B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373EDA1C-36A8-4A94-B004-1440F3068F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B7E8677-0BC6-4FA5-9789-EFA93A01AB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7BD44-4AA3-4959-ABDC-1056382BBC5D}" type="slidenum">
              <a:rPr lang="en-US" altLang="pt-PT"/>
              <a:pPr/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876981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 dirty="0"/>
              <a:t>00| TÍTULO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83349" y="4797585"/>
            <a:ext cx="257237" cy="1677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 </a:t>
            </a:r>
            <a:fld id="{34B6C11D-9338-DB40-A34B-3D727B86D395}" type="slidenum">
              <a:rPr lang="en-US" b="1" smtClean="0"/>
              <a:t>‹#›</a:t>
            </a:fld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231106"/>
            <a:ext cx="7924800" cy="3143250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5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984743" y="457200"/>
            <a:ext cx="7174523" cy="411480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6714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4D5753F-451C-4421-BA07-147343DE91A4}" type="datetime1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C1696E5-76BD-465C-8D41-9CFE5AE5C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88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21/04/2021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3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21/04/2021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21/04/2021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4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21/04/2021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3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21/04/2021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0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9" r:id="rId2"/>
    <p:sldLayoutId id="2147483669" r:id="rId3"/>
    <p:sldLayoutId id="214748368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/>
              <a:t>21/04/2021</a:t>
            </a:fld>
            <a:endParaRPr lang="pt-PT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05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49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07018" y="191077"/>
            <a:ext cx="6811544" cy="70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– MAXIMUM 2 LINES</a:t>
            </a:r>
            <a:br>
              <a:rPr lang="en-US" dirty="0"/>
            </a:br>
            <a:r>
              <a:rPr lang="en-US" dirty="0"/>
              <a:t>ARIAL – ALL CAPS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07018" y="1257300"/>
            <a:ext cx="6811544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722901" y="4857755"/>
            <a:ext cx="301686" cy="20608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E763E1F0-5073-4948-B5C9-B3D44EB594AF}" type="slidenum">
              <a:rPr lang="en-GB" sz="739">
                <a:latin typeface="Arial" pitchFamily="34" charset="0"/>
              </a:rPr>
              <a:pPr eaLnBrk="0" hangingPunct="0">
                <a:defRPr/>
              </a:pPr>
              <a:t>‹#›</a:t>
            </a:fld>
            <a:endParaRPr lang="en-GB" sz="1292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40681" y="4857750"/>
            <a:ext cx="8836139" cy="0"/>
          </a:xfrm>
          <a:prstGeom prst="line">
            <a:avLst/>
          </a:prstGeom>
          <a:noFill/>
          <a:ln w="12700">
            <a:solidFill>
              <a:srgbClr val="8B8B8B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sz="2216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8725832" y="1257300"/>
            <a:ext cx="0" cy="3771900"/>
          </a:xfrm>
          <a:prstGeom prst="line">
            <a:avLst/>
          </a:prstGeom>
          <a:noFill/>
          <a:ln w="12700">
            <a:solidFill>
              <a:srgbClr val="8B8B8B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sz="2216"/>
          </a:p>
        </p:txBody>
      </p:sp>
      <p:sp>
        <p:nvSpPr>
          <p:cNvPr id="8" name="Text Placeholder 9"/>
          <p:cNvSpPr txBox="1">
            <a:spLocks/>
          </p:cNvSpPr>
          <p:nvPr userDrawn="1"/>
        </p:nvSpPr>
        <p:spPr>
          <a:xfrm>
            <a:off x="150085" y="4874244"/>
            <a:ext cx="2872200" cy="138535"/>
          </a:xfrm>
          <a:prstGeom prst="rect">
            <a:avLst/>
          </a:prstGeom>
        </p:spPr>
        <p:txBody>
          <a:bodyPr lIns="0" anchor="ctr"/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Font typeface="Wingdings" pitchFamily="2" charset="2"/>
              <a:buNone/>
              <a:defRPr sz="985" baseline="0">
                <a:solidFill>
                  <a:schemeClr val="tx1"/>
                </a:solidFill>
                <a:latin typeface="+mj-lt"/>
                <a:ea typeface="MS PGothic" pitchFamily="34" charset="-128"/>
                <a:cs typeface="Arial Narrow" panose="020B0606020202030204" pitchFamily="34" charset="0"/>
              </a:defRPr>
            </a:lvl1pPr>
            <a:lvl2pPr marL="914446" indent="-35171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406839" indent="-2813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922681" indent="-2813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438523" indent="-2813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3001258" indent="-2813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F00"/>
              </a:buClr>
              <a:defRPr sz="1723">
                <a:solidFill>
                  <a:schemeClr val="tx1"/>
                </a:solidFill>
                <a:latin typeface="+mn-lt"/>
              </a:defRPr>
            </a:lvl6pPr>
            <a:lvl7pPr marL="3563993" indent="-2813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F00"/>
              </a:buClr>
              <a:defRPr sz="1723">
                <a:solidFill>
                  <a:schemeClr val="tx1"/>
                </a:solidFill>
                <a:latin typeface="+mn-lt"/>
              </a:defRPr>
            </a:lvl7pPr>
            <a:lvl8pPr marL="4126730" indent="-2813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F00"/>
              </a:buClr>
              <a:defRPr sz="1723">
                <a:solidFill>
                  <a:schemeClr val="tx1"/>
                </a:solidFill>
                <a:latin typeface="+mn-lt"/>
              </a:defRPr>
            </a:lvl8pPr>
            <a:lvl9pPr marL="4689465" indent="-2813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F00"/>
              </a:buClr>
              <a:defRPr sz="172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739" kern="0" dirty="0">
                <a:latin typeface="+mn-lt"/>
                <a:ea typeface="Arial Narrow" charset="0"/>
                <a:cs typeface="Arial Narrow" charset="0"/>
              </a:rPr>
              <a:t>© SGS SA 2020 </a:t>
            </a:r>
            <a:r>
              <a:rPr lang="en-US" sz="739" kern="0" baseline="0" dirty="0">
                <a:latin typeface="+mn-lt"/>
                <a:ea typeface="Arial Narrow" charset="0"/>
                <a:cs typeface="Arial Narrow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6472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5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950" cap="all">
          <a:solidFill>
            <a:schemeClr val="accent1"/>
          </a:solidFill>
          <a:latin typeface="+mj-lt"/>
          <a:ea typeface="MS PGothic" pitchFamily="34" charset="-128"/>
          <a:cs typeface="Arial Narrow" panose="020B0606020202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16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16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16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16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22042" algn="l" rtl="0" eaLnBrk="1" fontAlgn="base" hangingPunct="1">
        <a:spcBef>
          <a:spcPct val="0"/>
        </a:spcBef>
        <a:spcAft>
          <a:spcPct val="0"/>
        </a:spcAft>
        <a:defRPr sz="2216">
          <a:solidFill>
            <a:schemeClr val="tx2"/>
          </a:solidFill>
          <a:latin typeface="Arial" charset="0"/>
        </a:defRPr>
      </a:lvl6pPr>
      <a:lvl7pPr marL="844083" algn="l" rtl="0" eaLnBrk="1" fontAlgn="base" hangingPunct="1">
        <a:spcBef>
          <a:spcPct val="0"/>
        </a:spcBef>
        <a:spcAft>
          <a:spcPct val="0"/>
        </a:spcAft>
        <a:defRPr sz="2216">
          <a:solidFill>
            <a:schemeClr val="tx2"/>
          </a:solidFill>
          <a:latin typeface="Arial" charset="0"/>
        </a:defRPr>
      </a:lvl7pPr>
      <a:lvl8pPr marL="1266123" algn="l" rtl="0" eaLnBrk="1" fontAlgn="base" hangingPunct="1">
        <a:spcBef>
          <a:spcPct val="0"/>
        </a:spcBef>
        <a:spcAft>
          <a:spcPct val="0"/>
        </a:spcAft>
        <a:defRPr sz="2216">
          <a:solidFill>
            <a:schemeClr val="tx2"/>
          </a:solidFill>
          <a:latin typeface="Arial" charset="0"/>
        </a:defRPr>
      </a:lvl8pPr>
      <a:lvl9pPr marL="1688166" algn="l" rtl="0" eaLnBrk="1" fontAlgn="base" hangingPunct="1">
        <a:spcBef>
          <a:spcPct val="0"/>
        </a:spcBef>
        <a:spcAft>
          <a:spcPct val="0"/>
        </a:spcAft>
        <a:defRPr sz="2216">
          <a:solidFill>
            <a:schemeClr val="tx2"/>
          </a:solidFill>
          <a:latin typeface="Arial" charset="0"/>
        </a:defRPr>
      </a:lvl9pPr>
    </p:titleStyle>
    <p:bodyStyle>
      <a:lvl1pPr marL="316530" indent="-316530" algn="l" rtl="0" eaLnBrk="1" fontAlgn="base" hangingPunct="1">
        <a:spcBef>
          <a:spcPct val="50000"/>
        </a:spcBef>
        <a:spcAft>
          <a:spcPct val="0"/>
        </a:spcAft>
        <a:buClr>
          <a:schemeClr val="accent3"/>
        </a:buClr>
        <a:buFont typeface="Wingdings" pitchFamily="2" charset="2"/>
        <a:buChar char="n"/>
        <a:defRPr sz="1650" baseline="0">
          <a:solidFill>
            <a:schemeClr val="tx1"/>
          </a:solidFill>
          <a:latin typeface="+mj-lt"/>
          <a:ea typeface="MS PGothic" pitchFamily="34" charset="-128"/>
          <a:cs typeface="Arial Narrow" panose="020B0606020202030204" pitchFamily="34" charset="0"/>
        </a:defRPr>
      </a:lvl1pPr>
      <a:lvl2pPr marL="685818" indent="-263777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SzPct val="100000"/>
        <a:buFont typeface="Wingdings" pitchFamily="2" charset="2"/>
        <a:buChar char="§"/>
        <a:defRPr sz="1350">
          <a:solidFill>
            <a:schemeClr val="tx1"/>
          </a:solidFill>
          <a:latin typeface="+mj-lt"/>
          <a:ea typeface="MS PGothic" pitchFamily="34" charset="-128"/>
        </a:defRPr>
      </a:lvl2pPr>
      <a:lvl3pPr marL="1055102" indent="-211021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itchFamily="34" charset="0"/>
        <a:buChar char="•"/>
        <a:defRPr sz="1200" baseline="0">
          <a:solidFill>
            <a:schemeClr val="tx1"/>
          </a:solidFill>
          <a:latin typeface="+mj-lt"/>
          <a:ea typeface="MS PGothic" pitchFamily="34" charset="-128"/>
        </a:defRPr>
      </a:lvl3pPr>
      <a:lvl4pPr marL="1441975" indent="-211021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Wingdings" pitchFamily="2" charset="2"/>
        <a:buChar char="§"/>
        <a:defRPr sz="1050">
          <a:solidFill>
            <a:schemeClr val="tx1"/>
          </a:solidFill>
          <a:latin typeface="+mj-lt"/>
          <a:ea typeface="MS PGothic" pitchFamily="34" charset="-128"/>
        </a:defRPr>
      </a:lvl4pPr>
      <a:lvl5pPr marL="1828847" indent="-211021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itchFamily="34" charset="0"/>
        <a:buChar char="-"/>
        <a:defRPr sz="1050">
          <a:solidFill>
            <a:schemeClr val="tx1"/>
          </a:solidFill>
          <a:latin typeface="+mj-lt"/>
          <a:ea typeface="MS PGothic" pitchFamily="34" charset="-128"/>
        </a:defRPr>
      </a:lvl5pPr>
      <a:lvl6pPr marL="2250888" indent="-211021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292">
          <a:solidFill>
            <a:schemeClr val="tx1"/>
          </a:solidFill>
          <a:latin typeface="+mn-lt"/>
        </a:defRPr>
      </a:lvl6pPr>
      <a:lvl7pPr marL="2672928" indent="-211021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292">
          <a:solidFill>
            <a:schemeClr val="tx1"/>
          </a:solidFill>
          <a:latin typeface="+mn-lt"/>
        </a:defRPr>
      </a:lvl7pPr>
      <a:lvl8pPr marL="3094970" indent="-211021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292">
          <a:solidFill>
            <a:schemeClr val="tx1"/>
          </a:solidFill>
          <a:latin typeface="+mn-lt"/>
        </a:defRPr>
      </a:lvl8pPr>
      <a:lvl9pPr marL="3517011" indent="-211021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29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2042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3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6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6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7F8E7D72-5A13-4B57-9C9B-FAE31288E669}"/>
              </a:ext>
            </a:extLst>
          </p:cNvPr>
          <p:cNvGrpSpPr/>
          <p:nvPr/>
        </p:nvGrpSpPr>
        <p:grpSpPr>
          <a:xfrm rot="206835" flipH="1">
            <a:off x="7070144" y="269250"/>
            <a:ext cx="1837090" cy="1768648"/>
            <a:chOff x="-3236902" y="-340481"/>
            <a:chExt cx="6273916" cy="6040176"/>
          </a:xfrm>
        </p:grpSpPr>
        <p:sp>
          <p:nvSpPr>
            <p:cNvPr id="10" name="Google Shape;735;p47">
              <a:extLst>
                <a:ext uri="{FF2B5EF4-FFF2-40B4-BE49-F238E27FC236}">
                  <a16:creationId xmlns:a16="http://schemas.microsoft.com/office/drawing/2014/main" id="{DFD2F7D4-150B-45CF-AAA5-FA45DCA70ACB}"/>
                </a:ext>
              </a:extLst>
            </p:cNvPr>
            <p:cNvSpPr/>
            <p:nvPr/>
          </p:nvSpPr>
          <p:spPr>
            <a:xfrm rot="14550731">
              <a:off x="-2752615" y="1042914"/>
              <a:ext cx="1500424" cy="684721"/>
            </a:xfrm>
            <a:custGeom>
              <a:avLst/>
              <a:gdLst/>
              <a:ahLst/>
              <a:cxnLst/>
              <a:rect l="l" t="t" r="r" b="b"/>
              <a:pathLst>
                <a:path w="91506" h="41759" extrusionOk="0">
                  <a:moveTo>
                    <a:pt x="68494" y="4454"/>
                  </a:moveTo>
                  <a:cubicBezTo>
                    <a:pt x="72710" y="4454"/>
                    <a:pt x="76855" y="6104"/>
                    <a:pt x="79946" y="9204"/>
                  </a:cubicBezTo>
                  <a:cubicBezTo>
                    <a:pt x="84553" y="13825"/>
                    <a:pt x="85923" y="20778"/>
                    <a:pt x="83408" y="26812"/>
                  </a:cubicBezTo>
                  <a:cubicBezTo>
                    <a:pt x="80911" y="32836"/>
                    <a:pt x="75021" y="36747"/>
                    <a:pt x="68506" y="36747"/>
                  </a:cubicBezTo>
                  <a:cubicBezTo>
                    <a:pt x="68494" y="36747"/>
                    <a:pt x="68482" y="36747"/>
                    <a:pt x="68470" y="36747"/>
                  </a:cubicBezTo>
                  <a:cubicBezTo>
                    <a:pt x="59553" y="36733"/>
                    <a:pt x="52346" y="29497"/>
                    <a:pt x="52360" y="20580"/>
                  </a:cubicBezTo>
                  <a:cubicBezTo>
                    <a:pt x="52360" y="14037"/>
                    <a:pt x="56317" y="8158"/>
                    <a:pt x="62351" y="5671"/>
                  </a:cubicBezTo>
                  <a:cubicBezTo>
                    <a:pt x="64338" y="4852"/>
                    <a:pt x="66425" y="4454"/>
                    <a:pt x="68494" y="4454"/>
                  </a:cubicBezTo>
                  <a:close/>
                  <a:moveTo>
                    <a:pt x="69707" y="1"/>
                  </a:moveTo>
                  <a:cubicBezTo>
                    <a:pt x="67735" y="1"/>
                    <a:pt x="65749" y="280"/>
                    <a:pt x="63807" y="852"/>
                  </a:cubicBezTo>
                  <a:cubicBezTo>
                    <a:pt x="52010" y="2757"/>
                    <a:pt x="44539" y="16878"/>
                    <a:pt x="24919" y="16878"/>
                  </a:cubicBezTo>
                  <a:cubicBezTo>
                    <a:pt x="24889" y="16878"/>
                    <a:pt x="24860" y="16878"/>
                    <a:pt x="24831" y="16878"/>
                  </a:cubicBezTo>
                  <a:cubicBezTo>
                    <a:pt x="20520" y="16863"/>
                    <a:pt x="10826" y="15987"/>
                    <a:pt x="1682" y="15040"/>
                  </a:cubicBezTo>
                  <a:lnTo>
                    <a:pt x="1682" y="15040"/>
                  </a:lnTo>
                  <a:cubicBezTo>
                    <a:pt x="1795" y="16143"/>
                    <a:pt x="1824" y="17245"/>
                    <a:pt x="1781" y="18347"/>
                  </a:cubicBezTo>
                  <a:cubicBezTo>
                    <a:pt x="1640" y="20919"/>
                    <a:pt x="1046" y="23435"/>
                    <a:pt x="1" y="25767"/>
                  </a:cubicBezTo>
                  <a:cubicBezTo>
                    <a:pt x="9610" y="24820"/>
                    <a:pt x="20252" y="23873"/>
                    <a:pt x="24816" y="23873"/>
                  </a:cubicBezTo>
                  <a:cubicBezTo>
                    <a:pt x="40828" y="23915"/>
                    <a:pt x="48742" y="33257"/>
                    <a:pt x="57476" y="37807"/>
                  </a:cubicBezTo>
                  <a:cubicBezTo>
                    <a:pt x="61097" y="40414"/>
                    <a:pt x="65389" y="41759"/>
                    <a:pt x="69716" y="41759"/>
                  </a:cubicBezTo>
                  <a:cubicBezTo>
                    <a:pt x="72380" y="41759"/>
                    <a:pt x="75058" y="41249"/>
                    <a:pt x="77600" y="40210"/>
                  </a:cubicBezTo>
                  <a:cubicBezTo>
                    <a:pt x="84270" y="37482"/>
                    <a:pt x="89061" y="31504"/>
                    <a:pt x="90290" y="24396"/>
                  </a:cubicBezTo>
                  <a:cubicBezTo>
                    <a:pt x="91506" y="17302"/>
                    <a:pt x="88962" y="10066"/>
                    <a:pt x="83577" y="5275"/>
                  </a:cubicBezTo>
                  <a:cubicBezTo>
                    <a:pt x="79706" y="1831"/>
                    <a:pt x="74753" y="1"/>
                    <a:pt x="69707" y="1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735;p47">
              <a:extLst>
                <a:ext uri="{FF2B5EF4-FFF2-40B4-BE49-F238E27FC236}">
                  <a16:creationId xmlns:a16="http://schemas.microsoft.com/office/drawing/2014/main" id="{B5458064-4E7C-4DC3-AEDB-3F34337BF88C}"/>
                </a:ext>
              </a:extLst>
            </p:cNvPr>
            <p:cNvSpPr/>
            <p:nvPr/>
          </p:nvSpPr>
          <p:spPr>
            <a:xfrm rot="3655646">
              <a:off x="-202475" y="3736681"/>
              <a:ext cx="2695796" cy="1230231"/>
            </a:xfrm>
            <a:custGeom>
              <a:avLst/>
              <a:gdLst/>
              <a:ahLst/>
              <a:cxnLst/>
              <a:rect l="l" t="t" r="r" b="b"/>
              <a:pathLst>
                <a:path w="91506" h="41759" extrusionOk="0">
                  <a:moveTo>
                    <a:pt x="68494" y="4454"/>
                  </a:moveTo>
                  <a:cubicBezTo>
                    <a:pt x="72710" y="4454"/>
                    <a:pt x="76855" y="6104"/>
                    <a:pt x="79946" y="9204"/>
                  </a:cubicBezTo>
                  <a:cubicBezTo>
                    <a:pt x="84553" y="13825"/>
                    <a:pt x="85923" y="20778"/>
                    <a:pt x="83408" y="26812"/>
                  </a:cubicBezTo>
                  <a:cubicBezTo>
                    <a:pt x="80911" y="32836"/>
                    <a:pt x="75021" y="36747"/>
                    <a:pt x="68506" y="36747"/>
                  </a:cubicBezTo>
                  <a:cubicBezTo>
                    <a:pt x="68494" y="36747"/>
                    <a:pt x="68482" y="36747"/>
                    <a:pt x="68470" y="36747"/>
                  </a:cubicBezTo>
                  <a:cubicBezTo>
                    <a:pt x="59553" y="36733"/>
                    <a:pt x="52346" y="29497"/>
                    <a:pt x="52360" y="20580"/>
                  </a:cubicBezTo>
                  <a:cubicBezTo>
                    <a:pt x="52360" y="14037"/>
                    <a:pt x="56317" y="8158"/>
                    <a:pt x="62351" y="5671"/>
                  </a:cubicBezTo>
                  <a:cubicBezTo>
                    <a:pt x="64338" y="4852"/>
                    <a:pt x="66425" y="4454"/>
                    <a:pt x="68494" y="4454"/>
                  </a:cubicBezTo>
                  <a:close/>
                  <a:moveTo>
                    <a:pt x="69707" y="1"/>
                  </a:moveTo>
                  <a:cubicBezTo>
                    <a:pt x="67735" y="1"/>
                    <a:pt x="65749" y="280"/>
                    <a:pt x="63807" y="852"/>
                  </a:cubicBezTo>
                  <a:cubicBezTo>
                    <a:pt x="52010" y="2757"/>
                    <a:pt x="44539" y="16878"/>
                    <a:pt x="24919" y="16878"/>
                  </a:cubicBezTo>
                  <a:cubicBezTo>
                    <a:pt x="24889" y="16878"/>
                    <a:pt x="24860" y="16878"/>
                    <a:pt x="24831" y="16878"/>
                  </a:cubicBezTo>
                  <a:cubicBezTo>
                    <a:pt x="20520" y="16863"/>
                    <a:pt x="10826" y="15987"/>
                    <a:pt x="1682" y="15040"/>
                  </a:cubicBezTo>
                  <a:lnTo>
                    <a:pt x="1682" y="15040"/>
                  </a:lnTo>
                  <a:cubicBezTo>
                    <a:pt x="1795" y="16143"/>
                    <a:pt x="1824" y="17245"/>
                    <a:pt x="1781" y="18347"/>
                  </a:cubicBezTo>
                  <a:cubicBezTo>
                    <a:pt x="1640" y="20919"/>
                    <a:pt x="1046" y="23435"/>
                    <a:pt x="1" y="25767"/>
                  </a:cubicBezTo>
                  <a:cubicBezTo>
                    <a:pt x="9610" y="24820"/>
                    <a:pt x="20252" y="23873"/>
                    <a:pt x="24816" y="23873"/>
                  </a:cubicBezTo>
                  <a:cubicBezTo>
                    <a:pt x="40828" y="23915"/>
                    <a:pt x="48742" y="33257"/>
                    <a:pt x="57476" y="37807"/>
                  </a:cubicBezTo>
                  <a:cubicBezTo>
                    <a:pt x="61097" y="40414"/>
                    <a:pt x="65389" y="41759"/>
                    <a:pt x="69716" y="41759"/>
                  </a:cubicBezTo>
                  <a:cubicBezTo>
                    <a:pt x="72380" y="41759"/>
                    <a:pt x="75058" y="41249"/>
                    <a:pt x="77600" y="40210"/>
                  </a:cubicBezTo>
                  <a:cubicBezTo>
                    <a:pt x="84270" y="37482"/>
                    <a:pt x="89061" y="31504"/>
                    <a:pt x="90290" y="24396"/>
                  </a:cubicBezTo>
                  <a:cubicBezTo>
                    <a:pt x="91506" y="17302"/>
                    <a:pt x="88962" y="10066"/>
                    <a:pt x="83577" y="5275"/>
                  </a:cubicBezTo>
                  <a:cubicBezTo>
                    <a:pt x="79706" y="1831"/>
                    <a:pt x="74753" y="1"/>
                    <a:pt x="69707" y="1"/>
                  </a:cubicBezTo>
                  <a:close/>
                </a:path>
              </a:pathLst>
            </a:custGeom>
            <a:solidFill>
              <a:srgbClr val="62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735;p47">
              <a:extLst>
                <a:ext uri="{FF2B5EF4-FFF2-40B4-BE49-F238E27FC236}">
                  <a16:creationId xmlns:a16="http://schemas.microsoft.com/office/drawing/2014/main" id="{65182574-57AC-4D68-87E7-02757484E64C}"/>
                </a:ext>
              </a:extLst>
            </p:cNvPr>
            <p:cNvSpPr/>
            <p:nvPr/>
          </p:nvSpPr>
          <p:spPr>
            <a:xfrm rot="18613325">
              <a:off x="-1480188" y="2651701"/>
              <a:ext cx="2695796" cy="1230231"/>
            </a:xfrm>
            <a:custGeom>
              <a:avLst/>
              <a:gdLst/>
              <a:ahLst/>
              <a:cxnLst/>
              <a:rect l="l" t="t" r="r" b="b"/>
              <a:pathLst>
                <a:path w="91506" h="41759" extrusionOk="0">
                  <a:moveTo>
                    <a:pt x="68494" y="4454"/>
                  </a:moveTo>
                  <a:cubicBezTo>
                    <a:pt x="72710" y="4454"/>
                    <a:pt x="76855" y="6104"/>
                    <a:pt x="79946" y="9204"/>
                  </a:cubicBezTo>
                  <a:cubicBezTo>
                    <a:pt x="84553" y="13825"/>
                    <a:pt x="85923" y="20778"/>
                    <a:pt x="83408" y="26812"/>
                  </a:cubicBezTo>
                  <a:cubicBezTo>
                    <a:pt x="80911" y="32836"/>
                    <a:pt x="75021" y="36747"/>
                    <a:pt x="68506" y="36747"/>
                  </a:cubicBezTo>
                  <a:cubicBezTo>
                    <a:pt x="68494" y="36747"/>
                    <a:pt x="68482" y="36747"/>
                    <a:pt x="68470" y="36747"/>
                  </a:cubicBezTo>
                  <a:cubicBezTo>
                    <a:pt x="59553" y="36733"/>
                    <a:pt x="52346" y="29497"/>
                    <a:pt x="52360" y="20580"/>
                  </a:cubicBezTo>
                  <a:cubicBezTo>
                    <a:pt x="52360" y="14037"/>
                    <a:pt x="56317" y="8158"/>
                    <a:pt x="62351" y="5671"/>
                  </a:cubicBezTo>
                  <a:cubicBezTo>
                    <a:pt x="64338" y="4852"/>
                    <a:pt x="66425" y="4454"/>
                    <a:pt x="68494" y="4454"/>
                  </a:cubicBezTo>
                  <a:close/>
                  <a:moveTo>
                    <a:pt x="69707" y="1"/>
                  </a:moveTo>
                  <a:cubicBezTo>
                    <a:pt x="67735" y="1"/>
                    <a:pt x="65749" y="280"/>
                    <a:pt x="63807" y="852"/>
                  </a:cubicBezTo>
                  <a:cubicBezTo>
                    <a:pt x="52010" y="2757"/>
                    <a:pt x="44539" y="16878"/>
                    <a:pt x="24919" y="16878"/>
                  </a:cubicBezTo>
                  <a:cubicBezTo>
                    <a:pt x="24889" y="16878"/>
                    <a:pt x="24860" y="16878"/>
                    <a:pt x="24831" y="16878"/>
                  </a:cubicBezTo>
                  <a:cubicBezTo>
                    <a:pt x="20520" y="16863"/>
                    <a:pt x="10826" y="15987"/>
                    <a:pt x="1682" y="15040"/>
                  </a:cubicBezTo>
                  <a:lnTo>
                    <a:pt x="1682" y="15040"/>
                  </a:lnTo>
                  <a:cubicBezTo>
                    <a:pt x="1795" y="16143"/>
                    <a:pt x="1824" y="17245"/>
                    <a:pt x="1781" y="18347"/>
                  </a:cubicBezTo>
                  <a:cubicBezTo>
                    <a:pt x="1640" y="20919"/>
                    <a:pt x="1046" y="23435"/>
                    <a:pt x="1" y="25767"/>
                  </a:cubicBezTo>
                  <a:cubicBezTo>
                    <a:pt x="9610" y="24820"/>
                    <a:pt x="20252" y="23873"/>
                    <a:pt x="24816" y="23873"/>
                  </a:cubicBezTo>
                  <a:cubicBezTo>
                    <a:pt x="40828" y="23915"/>
                    <a:pt x="48742" y="33257"/>
                    <a:pt x="57476" y="37807"/>
                  </a:cubicBezTo>
                  <a:cubicBezTo>
                    <a:pt x="61097" y="40414"/>
                    <a:pt x="65389" y="41759"/>
                    <a:pt x="69716" y="41759"/>
                  </a:cubicBezTo>
                  <a:cubicBezTo>
                    <a:pt x="72380" y="41759"/>
                    <a:pt x="75058" y="41249"/>
                    <a:pt x="77600" y="40210"/>
                  </a:cubicBezTo>
                  <a:cubicBezTo>
                    <a:pt x="84270" y="37482"/>
                    <a:pt x="89061" y="31504"/>
                    <a:pt x="90290" y="24396"/>
                  </a:cubicBezTo>
                  <a:cubicBezTo>
                    <a:pt x="91506" y="17302"/>
                    <a:pt x="88962" y="10066"/>
                    <a:pt x="83577" y="5275"/>
                  </a:cubicBezTo>
                  <a:cubicBezTo>
                    <a:pt x="79706" y="1831"/>
                    <a:pt x="74753" y="1"/>
                    <a:pt x="69707" y="1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736;p47">
              <a:extLst>
                <a:ext uri="{FF2B5EF4-FFF2-40B4-BE49-F238E27FC236}">
                  <a16:creationId xmlns:a16="http://schemas.microsoft.com/office/drawing/2014/main" id="{C89D7943-C0AB-4A5B-A890-219DF0EBCF17}"/>
                </a:ext>
              </a:extLst>
            </p:cNvPr>
            <p:cNvSpPr/>
            <p:nvPr/>
          </p:nvSpPr>
          <p:spPr>
            <a:xfrm rot="3600000">
              <a:off x="-205060" y="2218659"/>
              <a:ext cx="1034736" cy="1034734"/>
            </a:xfrm>
            <a:prstGeom prst="ellipse">
              <a:avLst/>
            </a:pr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36;p47">
              <a:extLst>
                <a:ext uri="{FF2B5EF4-FFF2-40B4-BE49-F238E27FC236}">
                  <a16:creationId xmlns:a16="http://schemas.microsoft.com/office/drawing/2014/main" id="{317306C1-BC08-4F52-B70A-0C32018AF0E9}"/>
                </a:ext>
              </a:extLst>
            </p:cNvPr>
            <p:cNvSpPr/>
            <p:nvPr/>
          </p:nvSpPr>
          <p:spPr>
            <a:xfrm rot="3600000">
              <a:off x="34299" y="2433318"/>
              <a:ext cx="568444" cy="568443"/>
            </a:xfrm>
            <a:prstGeom prst="ellipse">
              <a:avLst/>
            </a:pr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736;p47">
              <a:extLst>
                <a:ext uri="{FF2B5EF4-FFF2-40B4-BE49-F238E27FC236}">
                  <a16:creationId xmlns:a16="http://schemas.microsoft.com/office/drawing/2014/main" id="{643C8D7A-F4DD-41E9-9D77-57FBBDF1F9CE}"/>
                </a:ext>
              </a:extLst>
            </p:cNvPr>
            <p:cNvSpPr/>
            <p:nvPr/>
          </p:nvSpPr>
          <p:spPr>
            <a:xfrm rot="3600000">
              <a:off x="2389119" y="4027848"/>
              <a:ext cx="647896" cy="6478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FE7A6571-C972-4579-8A4C-31BFFB9DC5A2}"/>
                </a:ext>
              </a:extLst>
            </p:cNvPr>
            <p:cNvGrpSpPr/>
            <p:nvPr/>
          </p:nvGrpSpPr>
          <p:grpSpPr>
            <a:xfrm rot="19800000">
              <a:off x="-3236902" y="1871277"/>
              <a:ext cx="2459687" cy="1319929"/>
              <a:chOff x="-1390883" y="-338103"/>
              <a:chExt cx="4988028" cy="2676707"/>
            </a:xfrm>
          </p:grpSpPr>
          <p:sp>
            <p:nvSpPr>
              <p:cNvPr id="31" name="Google Shape;735;p47">
                <a:extLst>
                  <a:ext uri="{FF2B5EF4-FFF2-40B4-BE49-F238E27FC236}">
                    <a16:creationId xmlns:a16="http://schemas.microsoft.com/office/drawing/2014/main" id="{DC43C236-356D-44C2-8BCD-934839F6EED6}"/>
                  </a:ext>
                </a:extLst>
              </p:cNvPr>
              <p:cNvSpPr/>
              <p:nvPr/>
            </p:nvSpPr>
            <p:spPr>
              <a:xfrm rot="1799986">
                <a:off x="-1390883" y="-338103"/>
                <a:ext cx="4988028" cy="2276300"/>
              </a:xfrm>
              <a:custGeom>
                <a:avLst/>
                <a:gdLst/>
                <a:ahLst/>
                <a:cxnLst/>
                <a:rect l="l" t="t" r="r" b="b"/>
                <a:pathLst>
                  <a:path w="91506" h="41759" extrusionOk="0">
                    <a:moveTo>
                      <a:pt x="68494" y="4454"/>
                    </a:moveTo>
                    <a:cubicBezTo>
                      <a:pt x="72710" y="4454"/>
                      <a:pt x="76855" y="6104"/>
                      <a:pt x="79946" y="9204"/>
                    </a:cubicBezTo>
                    <a:cubicBezTo>
                      <a:pt x="84553" y="13825"/>
                      <a:pt x="85923" y="20778"/>
                      <a:pt x="83408" y="26812"/>
                    </a:cubicBezTo>
                    <a:cubicBezTo>
                      <a:pt x="80911" y="32836"/>
                      <a:pt x="75021" y="36747"/>
                      <a:pt x="68506" y="36747"/>
                    </a:cubicBezTo>
                    <a:cubicBezTo>
                      <a:pt x="68494" y="36747"/>
                      <a:pt x="68482" y="36747"/>
                      <a:pt x="68470" y="36747"/>
                    </a:cubicBezTo>
                    <a:cubicBezTo>
                      <a:pt x="59553" y="36733"/>
                      <a:pt x="52346" y="29497"/>
                      <a:pt x="52360" y="20580"/>
                    </a:cubicBezTo>
                    <a:cubicBezTo>
                      <a:pt x="52360" y="14037"/>
                      <a:pt x="56317" y="8158"/>
                      <a:pt x="62351" y="5671"/>
                    </a:cubicBezTo>
                    <a:cubicBezTo>
                      <a:pt x="64338" y="4852"/>
                      <a:pt x="66425" y="4454"/>
                      <a:pt x="68494" y="4454"/>
                    </a:cubicBezTo>
                    <a:close/>
                    <a:moveTo>
                      <a:pt x="69707" y="1"/>
                    </a:moveTo>
                    <a:cubicBezTo>
                      <a:pt x="67735" y="1"/>
                      <a:pt x="65749" y="280"/>
                      <a:pt x="63807" y="852"/>
                    </a:cubicBezTo>
                    <a:cubicBezTo>
                      <a:pt x="52010" y="2757"/>
                      <a:pt x="44539" y="16878"/>
                      <a:pt x="24919" y="16878"/>
                    </a:cubicBezTo>
                    <a:cubicBezTo>
                      <a:pt x="24889" y="16878"/>
                      <a:pt x="24860" y="16878"/>
                      <a:pt x="24831" y="16878"/>
                    </a:cubicBezTo>
                    <a:cubicBezTo>
                      <a:pt x="20520" y="16863"/>
                      <a:pt x="10826" y="15987"/>
                      <a:pt x="1682" y="15040"/>
                    </a:cubicBezTo>
                    <a:lnTo>
                      <a:pt x="1682" y="15040"/>
                    </a:lnTo>
                    <a:cubicBezTo>
                      <a:pt x="1795" y="16143"/>
                      <a:pt x="1824" y="17245"/>
                      <a:pt x="1781" y="18347"/>
                    </a:cubicBezTo>
                    <a:cubicBezTo>
                      <a:pt x="1640" y="20919"/>
                      <a:pt x="1046" y="23435"/>
                      <a:pt x="1" y="25767"/>
                    </a:cubicBezTo>
                    <a:cubicBezTo>
                      <a:pt x="9610" y="24820"/>
                      <a:pt x="20252" y="23873"/>
                      <a:pt x="24816" y="23873"/>
                    </a:cubicBezTo>
                    <a:cubicBezTo>
                      <a:pt x="40828" y="23915"/>
                      <a:pt x="48742" y="33257"/>
                      <a:pt x="57476" y="37807"/>
                    </a:cubicBezTo>
                    <a:cubicBezTo>
                      <a:pt x="61097" y="40414"/>
                      <a:pt x="65389" y="41759"/>
                      <a:pt x="69716" y="41759"/>
                    </a:cubicBezTo>
                    <a:cubicBezTo>
                      <a:pt x="72380" y="41759"/>
                      <a:pt x="75058" y="41249"/>
                      <a:pt x="77600" y="40210"/>
                    </a:cubicBezTo>
                    <a:cubicBezTo>
                      <a:pt x="84270" y="37482"/>
                      <a:pt x="89061" y="31504"/>
                      <a:pt x="90290" y="24396"/>
                    </a:cubicBezTo>
                    <a:cubicBezTo>
                      <a:pt x="91506" y="17302"/>
                      <a:pt x="88962" y="10066"/>
                      <a:pt x="83577" y="5275"/>
                    </a:cubicBezTo>
                    <a:cubicBezTo>
                      <a:pt x="79706" y="1831"/>
                      <a:pt x="74753" y="1"/>
                      <a:pt x="697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Google Shape;736;p47">
                <a:extLst>
                  <a:ext uri="{FF2B5EF4-FFF2-40B4-BE49-F238E27FC236}">
                    <a16:creationId xmlns:a16="http://schemas.microsoft.com/office/drawing/2014/main" id="{89CFA14C-9699-4B78-A9B9-FFEA417CF4EC}"/>
                  </a:ext>
                </a:extLst>
              </p:cNvPr>
              <p:cNvSpPr/>
              <p:nvPr/>
            </p:nvSpPr>
            <p:spPr>
              <a:xfrm>
                <a:off x="1298523" y="448870"/>
                <a:ext cx="1889734" cy="188973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3DD30798-87AD-458F-8A1B-256069ED7DEA}"/>
                </a:ext>
              </a:extLst>
            </p:cNvPr>
            <p:cNvGrpSpPr/>
            <p:nvPr/>
          </p:nvGrpSpPr>
          <p:grpSpPr>
            <a:xfrm>
              <a:off x="-2367173" y="2625947"/>
              <a:ext cx="1549159" cy="2695796"/>
              <a:chOff x="686912" y="2546990"/>
              <a:chExt cx="1549159" cy="2695796"/>
            </a:xfrm>
          </p:grpSpPr>
          <p:grpSp>
            <p:nvGrpSpPr>
              <p:cNvPr id="27" name="Agrupar 26">
                <a:extLst>
                  <a:ext uri="{FF2B5EF4-FFF2-40B4-BE49-F238E27FC236}">
                    <a16:creationId xmlns:a16="http://schemas.microsoft.com/office/drawing/2014/main" id="{00B303A8-408A-4B42-8B2C-54E1D399775D}"/>
                  </a:ext>
                </a:extLst>
              </p:cNvPr>
              <p:cNvGrpSpPr/>
              <p:nvPr/>
            </p:nvGrpSpPr>
            <p:grpSpPr>
              <a:xfrm rot="3600000">
                <a:off x="113594" y="3120308"/>
                <a:ext cx="2695796" cy="1549159"/>
                <a:chOff x="-1390883" y="-338103"/>
                <a:chExt cx="4988028" cy="2866413"/>
              </a:xfrm>
            </p:grpSpPr>
            <p:sp>
              <p:nvSpPr>
                <p:cNvPr id="29" name="Google Shape;736;p47">
                  <a:extLst>
                    <a:ext uri="{FF2B5EF4-FFF2-40B4-BE49-F238E27FC236}">
                      <a16:creationId xmlns:a16="http://schemas.microsoft.com/office/drawing/2014/main" id="{2A62C968-38AF-41BE-A7DA-4582663BE33D}"/>
                    </a:ext>
                  </a:extLst>
                </p:cNvPr>
                <p:cNvSpPr/>
                <p:nvPr/>
              </p:nvSpPr>
              <p:spPr>
                <a:xfrm>
                  <a:off x="1155425" y="360372"/>
                  <a:ext cx="2167938" cy="216793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735;p47">
                  <a:extLst>
                    <a:ext uri="{FF2B5EF4-FFF2-40B4-BE49-F238E27FC236}">
                      <a16:creationId xmlns:a16="http://schemas.microsoft.com/office/drawing/2014/main" id="{C5F94E70-9D78-439E-AEAB-703E4EB0A1EA}"/>
                    </a:ext>
                  </a:extLst>
                </p:cNvPr>
                <p:cNvSpPr/>
                <p:nvPr/>
              </p:nvSpPr>
              <p:spPr>
                <a:xfrm rot="1799986">
                  <a:off x="-1390883" y="-338103"/>
                  <a:ext cx="4988028" cy="227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06" h="41759" extrusionOk="0">
                      <a:moveTo>
                        <a:pt x="68494" y="4454"/>
                      </a:moveTo>
                      <a:cubicBezTo>
                        <a:pt x="72710" y="4454"/>
                        <a:pt x="76855" y="6104"/>
                        <a:pt x="79946" y="9204"/>
                      </a:cubicBezTo>
                      <a:cubicBezTo>
                        <a:pt x="84553" y="13825"/>
                        <a:pt x="85923" y="20778"/>
                        <a:pt x="83408" y="26812"/>
                      </a:cubicBezTo>
                      <a:cubicBezTo>
                        <a:pt x="80911" y="32836"/>
                        <a:pt x="75021" y="36747"/>
                        <a:pt x="68506" y="36747"/>
                      </a:cubicBezTo>
                      <a:cubicBezTo>
                        <a:pt x="68494" y="36747"/>
                        <a:pt x="68482" y="36747"/>
                        <a:pt x="68470" y="36747"/>
                      </a:cubicBezTo>
                      <a:cubicBezTo>
                        <a:pt x="59553" y="36733"/>
                        <a:pt x="52346" y="29497"/>
                        <a:pt x="52360" y="20580"/>
                      </a:cubicBezTo>
                      <a:cubicBezTo>
                        <a:pt x="52360" y="14037"/>
                        <a:pt x="56317" y="8158"/>
                        <a:pt x="62351" y="5671"/>
                      </a:cubicBezTo>
                      <a:cubicBezTo>
                        <a:pt x="64338" y="4852"/>
                        <a:pt x="66425" y="4454"/>
                        <a:pt x="68494" y="4454"/>
                      </a:cubicBezTo>
                      <a:close/>
                      <a:moveTo>
                        <a:pt x="69707" y="1"/>
                      </a:moveTo>
                      <a:cubicBezTo>
                        <a:pt x="67735" y="1"/>
                        <a:pt x="65749" y="280"/>
                        <a:pt x="63807" y="852"/>
                      </a:cubicBezTo>
                      <a:cubicBezTo>
                        <a:pt x="52010" y="2757"/>
                        <a:pt x="44539" y="16878"/>
                        <a:pt x="24919" y="16878"/>
                      </a:cubicBezTo>
                      <a:cubicBezTo>
                        <a:pt x="24889" y="16878"/>
                        <a:pt x="24860" y="16878"/>
                        <a:pt x="24831" y="16878"/>
                      </a:cubicBezTo>
                      <a:cubicBezTo>
                        <a:pt x="20520" y="16863"/>
                        <a:pt x="10826" y="15987"/>
                        <a:pt x="1682" y="15040"/>
                      </a:cubicBezTo>
                      <a:lnTo>
                        <a:pt x="1682" y="15040"/>
                      </a:lnTo>
                      <a:cubicBezTo>
                        <a:pt x="1795" y="16143"/>
                        <a:pt x="1824" y="17245"/>
                        <a:pt x="1781" y="18347"/>
                      </a:cubicBezTo>
                      <a:cubicBezTo>
                        <a:pt x="1640" y="20919"/>
                        <a:pt x="1046" y="23435"/>
                        <a:pt x="1" y="25767"/>
                      </a:cubicBezTo>
                      <a:cubicBezTo>
                        <a:pt x="9610" y="24820"/>
                        <a:pt x="20252" y="23873"/>
                        <a:pt x="24816" y="23873"/>
                      </a:cubicBezTo>
                      <a:cubicBezTo>
                        <a:pt x="40828" y="23915"/>
                        <a:pt x="48742" y="33257"/>
                        <a:pt x="57476" y="37807"/>
                      </a:cubicBezTo>
                      <a:cubicBezTo>
                        <a:pt x="61097" y="40414"/>
                        <a:pt x="65389" y="41759"/>
                        <a:pt x="69716" y="41759"/>
                      </a:cubicBezTo>
                      <a:cubicBezTo>
                        <a:pt x="72380" y="41759"/>
                        <a:pt x="75058" y="41249"/>
                        <a:pt x="77600" y="40210"/>
                      </a:cubicBezTo>
                      <a:cubicBezTo>
                        <a:pt x="84270" y="37482"/>
                        <a:pt x="89061" y="31504"/>
                        <a:pt x="90290" y="24396"/>
                      </a:cubicBezTo>
                      <a:cubicBezTo>
                        <a:pt x="91506" y="17302"/>
                        <a:pt x="88962" y="10066"/>
                        <a:pt x="83577" y="5275"/>
                      </a:cubicBezTo>
                      <a:cubicBezTo>
                        <a:pt x="79706" y="1831"/>
                        <a:pt x="74753" y="1"/>
                        <a:pt x="69707" y="1"/>
                      </a:cubicBezTo>
                      <a:close/>
                    </a:path>
                  </a:pathLst>
                </a:custGeom>
                <a:solidFill>
                  <a:srgbClr val="D491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28" name="Google Shape;736;p47">
                <a:extLst>
                  <a:ext uri="{FF2B5EF4-FFF2-40B4-BE49-F238E27FC236}">
                    <a16:creationId xmlns:a16="http://schemas.microsoft.com/office/drawing/2014/main" id="{FF247980-F127-46B9-98F6-385AAC612405}"/>
                  </a:ext>
                </a:extLst>
              </p:cNvPr>
              <p:cNvSpPr/>
              <p:nvPr/>
            </p:nvSpPr>
            <p:spPr>
              <a:xfrm rot="3600000">
                <a:off x="1193332" y="4045012"/>
                <a:ext cx="824852" cy="824851"/>
              </a:xfrm>
              <a:prstGeom prst="ellipse">
                <a:avLst/>
              </a:prstGeom>
              <a:solidFill>
                <a:srgbClr val="C3C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8" name="Google Shape;736;p47">
              <a:extLst>
                <a:ext uri="{FF2B5EF4-FFF2-40B4-BE49-F238E27FC236}">
                  <a16:creationId xmlns:a16="http://schemas.microsoft.com/office/drawing/2014/main" id="{A2530269-A87A-4224-88F6-C498870E4BB1}"/>
                </a:ext>
              </a:extLst>
            </p:cNvPr>
            <p:cNvSpPr/>
            <p:nvPr/>
          </p:nvSpPr>
          <p:spPr>
            <a:xfrm rot="19800000">
              <a:off x="-1737114" y="2110135"/>
              <a:ext cx="613486" cy="6134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735;p47">
              <a:extLst>
                <a:ext uri="{FF2B5EF4-FFF2-40B4-BE49-F238E27FC236}">
                  <a16:creationId xmlns:a16="http://schemas.microsoft.com/office/drawing/2014/main" id="{0ED38996-6B1F-40E7-B0BB-1145E0584549}"/>
                </a:ext>
              </a:extLst>
            </p:cNvPr>
            <p:cNvSpPr/>
            <p:nvPr/>
          </p:nvSpPr>
          <p:spPr>
            <a:xfrm rot="17935365">
              <a:off x="-1495220" y="1032739"/>
              <a:ext cx="1500424" cy="684721"/>
            </a:xfrm>
            <a:custGeom>
              <a:avLst/>
              <a:gdLst/>
              <a:ahLst/>
              <a:cxnLst/>
              <a:rect l="l" t="t" r="r" b="b"/>
              <a:pathLst>
                <a:path w="91506" h="41759" extrusionOk="0">
                  <a:moveTo>
                    <a:pt x="68494" y="4454"/>
                  </a:moveTo>
                  <a:cubicBezTo>
                    <a:pt x="72710" y="4454"/>
                    <a:pt x="76855" y="6104"/>
                    <a:pt x="79946" y="9204"/>
                  </a:cubicBezTo>
                  <a:cubicBezTo>
                    <a:pt x="84553" y="13825"/>
                    <a:pt x="85923" y="20778"/>
                    <a:pt x="83408" y="26812"/>
                  </a:cubicBezTo>
                  <a:cubicBezTo>
                    <a:pt x="80911" y="32836"/>
                    <a:pt x="75021" y="36747"/>
                    <a:pt x="68506" y="36747"/>
                  </a:cubicBezTo>
                  <a:cubicBezTo>
                    <a:pt x="68494" y="36747"/>
                    <a:pt x="68482" y="36747"/>
                    <a:pt x="68470" y="36747"/>
                  </a:cubicBezTo>
                  <a:cubicBezTo>
                    <a:pt x="59553" y="36733"/>
                    <a:pt x="52346" y="29497"/>
                    <a:pt x="52360" y="20580"/>
                  </a:cubicBezTo>
                  <a:cubicBezTo>
                    <a:pt x="52360" y="14037"/>
                    <a:pt x="56317" y="8158"/>
                    <a:pt x="62351" y="5671"/>
                  </a:cubicBezTo>
                  <a:cubicBezTo>
                    <a:pt x="64338" y="4852"/>
                    <a:pt x="66425" y="4454"/>
                    <a:pt x="68494" y="4454"/>
                  </a:cubicBezTo>
                  <a:close/>
                  <a:moveTo>
                    <a:pt x="69707" y="1"/>
                  </a:moveTo>
                  <a:cubicBezTo>
                    <a:pt x="67735" y="1"/>
                    <a:pt x="65749" y="280"/>
                    <a:pt x="63807" y="852"/>
                  </a:cubicBezTo>
                  <a:cubicBezTo>
                    <a:pt x="52010" y="2757"/>
                    <a:pt x="44539" y="16878"/>
                    <a:pt x="24919" y="16878"/>
                  </a:cubicBezTo>
                  <a:cubicBezTo>
                    <a:pt x="24889" y="16878"/>
                    <a:pt x="24860" y="16878"/>
                    <a:pt x="24831" y="16878"/>
                  </a:cubicBezTo>
                  <a:cubicBezTo>
                    <a:pt x="20520" y="16863"/>
                    <a:pt x="10826" y="15987"/>
                    <a:pt x="1682" y="15040"/>
                  </a:cubicBezTo>
                  <a:lnTo>
                    <a:pt x="1682" y="15040"/>
                  </a:lnTo>
                  <a:cubicBezTo>
                    <a:pt x="1795" y="16143"/>
                    <a:pt x="1824" y="17245"/>
                    <a:pt x="1781" y="18347"/>
                  </a:cubicBezTo>
                  <a:cubicBezTo>
                    <a:pt x="1640" y="20919"/>
                    <a:pt x="1046" y="23435"/>
                    <a:pt x="1" y="25767"/>
                  </a:cubicBezTo>
                  <a:cubicBezTo>
                    <a:pt x="9610" y="24820"/>
                    <a:pt x="20252" y="23873"/>
                    <a:pt x="24816" y="23873"/>
                  </a:cubicBezTo>
                  <a:cubicBezTo>
                    <a:pt x="40828" y="23915"/>
                    <a:pt x="48742" y="33257"/>
                    <a:pt x="57476" y="37807"/>
                  </a:cubicBezTo>
                  <a:cubicBezTo>
                    <a:pt x="61097" y="40414"/>
                    <a:pt x="65389" y="41759"/>
                    <a:pt x="69716" y="41759"/>
                  </a:cubicBezTo>
                  <a:cubicBezTo>
                    <a:pt x="72380" y="41759"/>
                    <a:pt x="75058" y="41249"/>
                    <a:pt x="77600" y="40210"/>
                  </a:cubicBezTo>
                  <a:cubicBezTo>
                    <a:pt x="84270" y="37482"/>
                    <a:pt x="89061" y="31504"/>
                    <a:pt x="90290" y="24396"/>
                  </a:cubicBezTo>
                  <a:cubicBezTo>
                    <a:pt x="91506" y="17302"/>
                    <a:pt x="88962" y="10066"/>
                    <a:pt x="83577" y="5275"/>
                  </a:cubicBezTo>
                  <a:cubicBezTo>
                    <a:pt x="79706" y="1831"/>
                    <a:pt x="74753" y="1"/>
                    <a:pt x="69707" y="1"/>
                  </a:cubicBez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736;p47">
              <a:extLst>
                <a:ext uri="{FF2B5EF4-FFF2-40B4-BE49-F238E27FC236}">
                  <a16:creationId xmlns:a16="http://schemas.microsoft.com/office/drawing/2014/main" id="{AD78EDE5-C6CA-48E1-A445-FA4F54DEA6EA}"/>
                </a:ext>
              </a:extLst>
            </p:cNvPr>
            <p:cNvSpPr/>
            <p:nvPr/>
          </p:nvSpPr>
          <p:spPr>
            <a:xfrm rot="3600000">
              <a:off x="66196" y="3960348"/>
              <a:ext cx="432877" cy="432876"/>
            </a:xfrm>
            <a:prstGeom prst="ellipse">
              <a:avLst/>
            </a:pr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36;p47">
              <a:extLst>
                <a:ext uri="{FF2B5EF4-FFF2-40B4-BE49-F238E27FC236}">
                  <a16:creationId xmlns:a16="http://schemas.microsoft.com/office/drawing/2014/main" id="{0BB55F2D-B78B-47AB-9F4C-4472C272986F}"/>
                </a:ext>
              </a:extLst>
            </p:cNvPr>
            <p:cNvSpPr/>
            <p:nvPr/>
          </p:nvSpPr>
          <p:spPr>
            <a:xfrm rot="3600000">
              <a:off x="-578030" y="4678759"/>
              <a:ext cx="203441" cy="203441"/>
            </a:xfrm>
            <a:prstGeom prst="ellipse">
              <a:avLst/>
            </a:prstGeom>
            <a:solidFill>
              <a:srgbClr val="D49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201C9681-97FE-41C4-AAAD-24CBAC2195DC}"/>
                </a:ext>
              </a:extLst>
            </p:cNvPr>
            <p:cNvGrpSpPr/>
            <p:nvPr/>
          </p:nvGrpSpPr>
          <p:grpSpPr>
            <a:xfrm rot="913012">
              <a:off x="312361" y="962139"/>
              <a:ext cx="2459687" cy="1324929"/>
              <a:chOff x="-1390883" y="-338103"/>
              <a:chExt cx="4988028" cy="2686847"/>
            </a:xfrm>
          </p:grpSpPr>
          <p:sp>
            <p:nvSpPr>
              <p:cNvPr id="25" name="Google Shape;735;p47">
                <a:extLst>
                  <a:ext uri="{FF2B5EF4-FFF2-40B4-BE49-F238E27FC236}">
                    <a16:creationId xmlns:a16="http://schemas.microsoft.com/office/drawing/2014/main" id="{0386AFE7-3CCF-415C-A538-F031B4DB2689}"/>
                  </a:ext>
                </a:extLst>
              </p:cNvPr>
              <p:cNvSpPr/>
              <p:nvPr/>
            </p:nvSpPr>
            <p:spPr>
              <a:xfrm rot="1799986">
                <a:off x="-1390883" y="-338103"/>
                <a:ext cx="4988028" cy="2276300"/>
              </a:xfrm>
              <a:custGeom>
                <a:avLst/>
                <a:gdLst/>
                <a:ahLst/>
                <a:cxnLst/>
                <a:rect l="l" t="t" r="r" b="b"/>
                <a:pathLst>
                  <a:path w="91506" h="41759" extrusionOk="0">
                    <a:moveTo>
                      <a:pt x="68494" y="4454"/>
                    </a:moveTo>
                    <a:cubicBezTo>
                      <a:pt x="72710" y="4454"/>
                      <a:pt x="76855" y="6104"/>
                      <a:pt x="79946" y="9204"/>
                    </a:cubicBezTo>
                    <a:cubicBezTo>
                      <a:pt x="84553" y="13825"/>
                      <a:pt x="85923" y="20778"/>
                      <a:pt x="83408" y="26812"/>
                    </a:cubicBezTo>
                    <a:cubicBezTo>
                      <a:pt x="80911" y="32836"/>
                      <a:pt x="75021" y="36747"/>
                      <a:pt x="68506" y="36747"/>
                    </a:cubicBezTo>
                    <a:cubicBezTo>
                      <a:pt x="68494" y="36747"/>
                      <a:pt x="68482" y="36747"/>
                      <a:pt x="68470" y="36747"/>
                    </a:cubicBezTo>
                    <a:cubicBezTo>
                      <a:pt x="59553" y="36733"/>
                      <a:pt x="52346" y="29497"/>
                      <a:pt x="52360" y="20580"/>
                    </a:cubicBezTo>
                    <a:cubicBezTo>
                      <a:pt x="52360" y="14037"/>
                      <a:pt x="56317" y="8158"/>
                      <a:pt x="62351" y="5671"/>
                    </a:cubicBezTo>
                    <a:cubicBezTo>
                      <a:pt x="64338" y="4852"/>
                      <a:pt x="66425" y="4454"/>
                      <a:pt x="68494" y="4454"/>
                    </a:cubicBezTo>
                    <a:close/>
                    <a:moveTo>
                      <a:pt x="69707" y="1"/>
                    </a:moveTo>
                    <a:cubicBezTo>
                      <a:pt x="67735" y="1"/>
                      <a:pt x="65749" y="280"/>
                      <a:pt x="63807" y="852"/>
                    </a:cubicBezTo>
                    <a:cubicBezTo>
                      <a:pt x="52010" y="2757"/>
                      <a:pt x="44539" y="16878"/>
                      <a:pt x="24919" y="16878"/>
                    </a:cubicBezTo>
                    <a:cubicBezTo>
                      <a:pt x="24889" y="16878"/>
                      <a:pt x="24860" y="16878"/>
                      <a:pt x="24831" y="16878"/>
                    </a:cubicBezTo>
                    <a:cubicBezTo>
                      <a:pt x="20520" y="16863"/>
                      <a:pt x="10826" y="15987"/>
                      <a:pt x="1682" y="15040"/>
                    </a:cubicBezTo>
                    <a:lnTo>
                      <a:pt x="1682" y="15040"/>
                    </a:lnTo>
                    <a:cubicBezTo>
                      <a:pt x="1795" y="16143"/>
                      <a:pt x="1824" y="17245"/>
                      <a:pt x="1781" y="18347"/>
                    </a:cubicBezTo>
                    <a:cubicBezTo>
                      <a:pt x="1640" y="20919"/>
                      <a:pt x="1046" y="23435"/>
                      <a:pt x="1" y="25767"/>
                    </a:cubicBezTo>
                    <a:cubicBezTo>
                      <a:pt x="9610" y="24820"/>
                      <a:pt x="20252" y="23873"/>
                      <a:pt x="24816" y="23873"/>
                    </a:cubicBezTo>
                    <a:cubicBezTo>
                      <a:pt x="40828" y="23915"/>
                      <a:pt x="48742" y="33257"/>
                      <a:pt x="57476" y="37807"/>
                    </a:cubicBezTo>
                    <a:cubicBezTo>
                      <a:pt x="61097" y="40414"/>
                      <a:pt x="65389" y="41759"/>
                      <a:pt x="69716" y="41759"/>
                    </a:cubicBezTo>
                    <a:cubicBezTo>
                      <a:pt x="72380" y="41759"/>
                      <a:pt x="75058" y="41249"/>
                      <a:pt x="77600" y="40210"/>
                    </a:cubicBezTo>
                    <a:cubicBezTo>
                      <a:pt x="84270" y="37482"/>
                      <a:pt x="89061" y="31504"/>
                      <a:pt x="90290" y="24396"/>
                    </a:cubicBezTo>
                    <a:cubicBezTo>
                      <a:pt x="91506" y="17302"/>
                      <a:pt x="88962" y="10066"/>
                      <a:pt x="83577" y="5275"/>
                    </a:cubicBezTo>
                    <a:cubicBezTo>
                      <a:pt x="79706" y="1831"/>
                      <a:pt x="74753" y="1"/>
                      <a:pt x="697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" name="Google Shape;736;p47">
                <a:extLst>
                  <a:ext uri="{FF2B5EF4-FFF2-40B4-BE49-F238E27FC236}">
                    <a16:creationId xmlns:a16="http://schemas.microsoft.com/office/drawing/2014/main" id="{32391B66-9BD9-4566-A4D5-8F9EC48A323F}"/>
                  </a:ext>
                </a:extLst>
              </p:cNvPr>
              <p:cNvSpPr/>
              <p:nvPr/>
            </p:nvSpPr>
            <p:spPr>
              <a:xfrm>
                <a:off x="1261246" y="459011"/>
                <a:ext cx="1889734" cy="1889733"/>
              </a:xfrm>
              <a:prstGeom prst="ellipse">
                <a:avLst/>
              </a:prstGeom>
              <a:solidFill>
                <a:srgbClr val="88AF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" name="Google Shape;736;p47">
              <a:extLst>
                <a:ext uri="{FF2B5EF4-FFF2-40B4-BE49-F238E27FC236}">
                  <a16:creationId xmlns:a16="http://schemas.microsoft.com/office/drawing/2014/main" id="{FBD0B894-4C51-4737-B165-64CF7C3F463B}"/>
                </a:ext>
              </a:extLst>
            </p:cNvPr>
            <p:cNvSpPr/>
            <p:nvPr/>
          </p:nvSpPr>
          <p:spPr>
            <a:xfrm rot="3600000">
              <a:off x="1704724" y="1636408"/>
              <a:ext cx="647896" cy="647895"/>
            </a:xfrm>
            <a:prstGeom prst="ellipse">
              <a:avLst/>
            </a:prstGeom>
            <a:solidFill>
              <a:srgbClr val="62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35;p47">
              <a:extLst>
                <a:ext uri="{FF2B5EF4-FFF2-40B4-BE49-F238E27FC236}">
                  <a16:creationId xmlns:a16="http://schemas.microsoft.com/office/drawing/2014/main" id="{645843E3-5905-449B-B434-6D4D5F8C2F3E}"/>
                </a:ext>
              </a:extLst>
            </p:cNvPr>
            <p:cNvSpPr/>
            <p:nvPr/>
          </p:nvSpPr>
          <p:spPr>
            <a:xfrm rot="16200000">
              <a:off x="-1051192" y="392301"/>
              <a:ext cx="2695796" cy="1230231"/>
            </a:xfrm>
            <a:custGeom>
              <a:avLst/>
              <a:gdLst/>
              <a:ahLst/>
              <a:cxnLst/>
              <a:rect l="l" t="t" r="r" b="b"/>
              <a:pathLst>
                <a:path w="91506" h="41759" extrusionOk="0">
                  <a:moveTo>
                    <a:pt x="68494" y="4454"/>
                  </a:moveTo>
                  <a:cubicBezTo>
                    <a:pt x="72710" y="4454"/>
                    <a:pt x="76855" y="6104"/>
                    <a:pt x="79946" y="9204"/>
                  </a:cubicBezTo>
                  <a:cubicBezTo>
                    <a:pt x="84553" y="13825"/>
                    <a:pt x="85923" y="20778"/>
                    <a:pt x="83408" y="26812"/>
                  </a:cubicBezTo>
                  <a:cubicBezTo>
                    <a:pt x="80911" y="32836"/>
                    <a:pt x="75021" y="36747"/>
                    <a:pt x="68506" y="36747"/>
                  </a:cubicBezTo>
                  <a:cubicBezTo>
                    <a:pt x="68494" y="36747"/>
                    <a:pt x="68482" y="36747"/>
                    <a:pt x="68470" y="36747"/>
                  </a:cubicBezTo>
                  <a:cubicBezTo>
                    <a:pt x="59553" y="36733"/>
                    <a:pt x="52346" y="29497"/>
                    <a:pt x="52360" y="20580"/>
                  </a:cubicBezTo>
                  <a:cubicBezTo>
                    <a:pt x="52360" y="14037"/>
                    <a:pt x="56317" y="8158"/>
                    <a:pt x="62351" y="5671"/>
                  </a:cubicBezTo>
                  <a:cubicBezTo>
                    <a:pt x="64338" y="4852"/>
                    <a:pt x="66425" y="4454"/>
                    <a:pt x="68494" y="4454"/>
                  </a:cubicBezTo>
                  <a:close/>
                  <a:moveTo>
                    <a:pt x="69707" y="1"/>
                  </a:moveTo>
                  <a:cubicBezTo>
                    <a:pt x="67735" y="1"/>
                    <a:pt x="65749" y="280"/>
                    <a:pt x="63807" y="852"/>
                  </a:cubicBezTo>
                  <a:cubicBezTo>
                    <a:pt x="52010" y="2757"/>
                    <a:pt x="44539" y="16878"/>
                    <a:pt x="24919" y="16878"/>
                  </a:cubicBezTo>
                  <a:cubicBezTo>
                    <a:pt x="24889" y="16878"/>
                    <a:pt x="24860" y="16878"/>
                    <a:pt x="24831" y="16878"/>
                  </a:cubicBezTo>
                  <a:cubicBezTo>
                    <a:pt x="20520" y="16863"/>
                    <a:pt x="10826" y="15987"/>
                    <a:pt x="1682" y="15040"/>
                  </a:cubicBezTo>
                  <a:lnTo>
                    <a:pt x="1682" y="15040"/>
                  </a:lnTo>
                  <a:cubicBezTo>
                    <a:pt x="1795" y="16143"/>
                    <a:pt x="1824" y="17245"/>
                    <a:pt x="1781" y="18347"/>
                  </a:cubicBezTo>
                  <a:cubicBezTo>
                    <a:pt x="1640" y="20919"/>
                    <a:pt x="1046" y="23435"/>
                    <a:pt x="1" y="25767"/>
                  </a:cubicBezTo>
                  <a:cubicBezTo>
                    <a:pt x="9610" y="24820"/>
                    <a:pt x="20252" y="23873"/>
                    <a:pt x="24816" y="23873"/>
                  </a:cubicBezTo>
                  <a:cubicBezTo>
                    <a:pt x="40828" y="23915"/>
                    <a:pt x="48742" y="33257"/>
                    <a:pt x="57476" y="37807"/>
                  </a:cubicBezTo>
                  <a:cubicBezTo>
                    <a:pt x="61097" y="40414"/>
                    <a:pt x="65389" y="41759"/>
                    <a:pt x="69716" y="41759"/>
                  </a:cubicBezTo>
                  <a:cubicBezTo>
                    <a:pt x="72380" y="41759"/>
                    <a:pt x="75058" y="41249"/>
                    <a:pt x="77600" y="40210"/>
                  </a:cubicBezTo>
                  <a:cubicBezTo>
                    <a:pt x="84270" y="37482"/>
                    <a:pt x="89061" y="31504"/>
                    <a:pt x="90290" y="24396"/>
                  </a:cubicBezTo>
                  <a:cubicBezTo>
                    <a:pt x="91506" y="17302"/>
                    <a:pt x="88962" y="10066"/>
                    <a:pt x="83577" y="5275"/>
                  </a:cubicBezTo>
                  <a:cubicBezTo>
                    <a:pt x="79706" y="1831"/>
                    <a:pt x="74753" y="1"/>
                    <a:pt x="69707" y="1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8" name="Google Shape;129;p27">
            <a:extLst>
              <a:ext uri="{FF2B5EF4-FFF2-40B4-BE49-F238E27FC236}">
                <a16:creationId xmlns:a16="http://schemas.microsoft.com/office/drawing/2014/main" id="{533A82F2-F15A-4D11-AACB-50E28261996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16650" y="1568775"/>
            <a:ext cx="5510500" cy="174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400" dirty="0">
                <a:latin typeface="Teko Light" panose="020B0604020202020204" charset="0"/>
                <a:cs typeface="Teko Light" panose="020B0604020202020204" charset="0"/>
              </a:rPr>
              <a:t>EMPREENDEDORISMO EM CIÊNCIAS</a:t>
            </a:r>
          </a:p>
        </p:txBody>
      </p:sp>
      <p:sp>
        <p:nvSpPr>
          <p:cNvPr id="39" name="Google Shape;130;p27">
            <a:extLst>
              <a:ext uri="{FF2B5EF4-FFF2-40B4-BE49-F238E27FC236}">
                <a16:creationId xmlns:a16="http://schemas.microsoft.com/office/drawing/2014/main" id="{1F95746F-F5A8-4F2B-82B1-53003AAB553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335000" y="3257551"/>
            <a:ext cx="24738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dirty="0">
                <a:latin typeface="Teko Light" panose="020B0604020202020204" charset="0"/>
                <a:cs typeface="Teko Light" panose="020B0604020202020204" charset="0"/>
              </a:rPr>
              <a:t>PRIMERO CICLO DE ESTUDOS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latin typeface="Teko Light" panose="020B0604020202020204" charset="0"/>
                <a:cs typeface="Teko Light" panose="020B0604020202020204" charset="0"/>
              </a:rPr>
              <a:t>FCUL</a:t>
            </a:r>
          </a:p>
        </p:txBody>
      </p:sp>
      <p:pic>
        <p:nvPicPr>
          <p:cNvPr id="40" name="Imagem 39" descr="Uma imagem com alimentação, símbolo, desenho&#10;&#10;Descrição gerada automaticamente">
            <a:extLst>
              <a:ext uri="{FF2B5EF4-FFF2-40B4-BE49-F238E27FC236}">
                <a16:creationId xmlns:a16="http://schemas.microsoft.com/office/drawing/2014/main" id="{DA6A28DC-E0F3-4F06-A2CE-F97B4E96D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207" y="4436569"/>
            <a:ext cx="1209539" cy="491312"/>
          </a:xfrm>
          <a:prstGeom prst="rect">
            <a:avLst/>
          </a:prstGeom>
        </p:spPr>
      </p:pic>
      <p:sp>
        <p:nvSpPr>
          <p:cNvPr id="42" name="Google Shape;130;p27">
            <a:extLst>
              <a:ext uri="{FF2B5EF4-FFF2-40B4-BE49-F238E27FC236}">
                <a16:creationId xmlns:a16="http://schemas.microsoft.com/office/drawing/2014/main" id="{D4975AF7-9E49-43A6-B3CD-A1D2D07A481B}"/>
              </a:ext>
            </a:extLst>
          </p:cNvPr>
          <p:cNvSpPr txBox="1">
            <a:spLocks/>
          </p:cNvSpPr>
          <p:nvPr/>
        </p:nvSpPr>
        <p:spPr>
          <a:xfrm>
            <a:off x="127976" y="4478992"/>
            <a:ext cx="24738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ind Vadodara Light"/>
              <a:buNone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ind Vadodara Light"/>
              <a:buNone/>
              <a:defRPr sz="2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ind Vadodara Light"/>
              <a:buNone/>
              <a:defRPr sz="2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ind Vadodara Light"/>
              <a:buNone/>
              <a:defRPr sz="2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ind Vadodara Light"/>
              <a:buNone/>
              <a:defRPr sz="2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ind Vadodara Light"/>
              <a:buNone/>
              <a:defRPr sz="2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ind Vadodara Light"/>
              <a:buNone/>
              <a:defRPr sz="2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ind Vadodara Light"/>
              <a:buNone/>
              <a:defRPr sz="2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ind Vadodara Light"/>
              <a:buNone/>
              <a:defRPr sz="28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0" indent="0" algn="l"/>
            <a:r>
              <a:rPr lang="pt-PT" dirty="0">
                <a:latin typeface="Teko Light" panose="020B0604020202020204" charset="0"/>
                <a:cs typeface="Teko Light" panose="020B0604020202020204" charset="0"/>
              </a:rPr>
              <a:t>Teresa  Vieira</a:t>
            </a:r>
          </a:p>
          <a:p>
            <a:pPr marL="0" indent="0" algn="l"/>
            <a:r>
              <a:rPr lang="pt-PT" dirty="0">
                <a:latin typeface="Teko Light" panose="020B0604020202020204" charset="0"/>
                <a:cs typeface="Teko Light" panose="020B0604020202020204" charset="0"/>
              </a:rPr>
              <a:t>2020/2021</a:t>
            </a:r>
          </a:p>
        </p:txBody>
      </p:sp>
    </p:spTree>
    <p:extLst>
      <p:ext uri="{BB962C8B-B14F-4D97-AF65-F5344CB8AC3E}">
        <p14:creationId xmlns:p14="http://schemas.microsoft.com/office/powerpoint/2010/main" val="2671042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 idx="6"/>
          </p:nvPr>
        </p:nvSpPr>
        <p:spPr>
          <a:xfrm>
            <a:off x="1152605" y="283608"/>
            <a:ext cx="6531429" cy="630000"/>
          </a:xfrm>
        </p:spPr>
        <p:txBody>
          <a:bodyPr/>
          <a:lstStyle/>
          <a:p>
            <a:r>
              <a:rPr lang="en-GB" dirty="0"/>
              <a:t>Business Plan – Estrutura e </a:t>
            </a:r>
            <a:r>
              <a:rPr lang="en-GB" dirty="0" err="1"/>
              <a:t>principais</a:t>
            </a:r>
            <a:r>
              <a:rPr lang="en-GB" dirty="0"/>
              <a:t> </a:t>
            </a:r>
            <a:r>
              <a:rPr lang="en-GB" dirty="0" err="1"/>
              <a:t>elementos</a:t>
            </a:r>
            <a:endParaRPr lang="en-GB" dirty="0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FCD113C6-DD3C-4696-83DD-BBB681EF8FC2}"/>
              </a:ext>
            </a:extLst>
          </p:cNvPr>
          <p:cNvSpPr/>
          <p:nvPr/>
        </p:nvSpPr>
        <p:spPr>
          <a:xfrm rot="16200000">
            <a:off x="1622188" y="2155223"/>
            <a:ext cx="1323243" cy="1459514"/>
          </a:xfrm>
          <a:prstGeom prst="triangle">
            <a:avLst/>
          </a:prstGeom>
          <a:solidFill>
            <a:srgbClr val="363636"/>
          </a:solidFill>
          <a:ln w="25400" cap="flat" cmpd="sng" algn="ctr">
            <a:solidFill>
              <a:srgbClr val="36363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633062">
              <a:spcBef>
                <a:spcPct val="0"/>
              </a:spcBef>
              <a:defRPr/>
            </a:pPr>
            <a:endParaRPr lang="pt-PT" sz="16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Fluxograma: Operação Manual 9">
            <a:extLst>
              <a:ext uri="{FF2B5EF4-FFF2-40B4-BE49-F238E27FC236}">
                <a16:creationId xmlns:a16="http://schemas.microsoft.com/office/drawing/2014/main" id="{2218FF04-6615-4C8F-AC9B-DA42327B53F5}"/>
              </a:ext>
            </a:extLst>
          </p:cNvPr>
          <p:cNvSpPr/>
          <p:nvPr/>
        </p:nvSpPr>
        <p:spPr>
          <a:xfrm rot="5400000">
            <a:off x="3426252" y="2090922"/>
            <a:ext cx="1794731" cy="1494692"/>
          </a:xfrm>
          <a:prstGeom prst="flowChartManualOperation">
            <a:avLst/>
          </a:prstGeom>
          <a:solidFill>
            <a:srgbClr val="363636"/>
          </a:solidFill>
          <a:ln w="25400" cap="flat" cmpd="sng" algn="ctr">
            <a:solidFill>
              <a:srgbClr val="36363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633062">
              <a:spcBef>
                <a:spcPct val="0"/>
              </a:spcBef>
              <a:defRPr/>
            </a:pPr>
            <a:endParaRPr lang="pt-PT" sz="16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Rectângulo 3">
            <a:extLst>
              <a:ext uri="{FF2B5EF4-FFF2-40B4-BE49-F238E27FC236}">
                <a16:creationId xmlns:a16="http://schemas.microsoft.com/office/drawing/2014/main" id="{CCDCC24C-941E-43D0-83B0-18B769397AC1}"/>
              </a:ext>
            </a:extLst>
          </p:cNvPr>
          <p:cNvSpPr/>
          <p:nvPr/>
        </p:nvSpPr>
        <p:spPr>
          <a:xfrm>
            <a:off x="5657851" y="1524370"/>
            <a:ext cx="1257300" cy="2792657"/>
          </a:xfrm>
          <a:prstGeom prst="rect">
            <a:avLst/>
          </a:prstGeom>
          <a:solidFill>
            <a:srgbClr val="363636"/>
          </a:solidFill>
          <a:ln w="25400" cap="flat" cmpd="sng" algn="ctr">
            <a:solidFill>
              <a:srgbClr val="36363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633062">
              <a:spcBef>
                <a:spcPct val="0"/>
              </a:spcBef>
              <a:defRPr/>
            </a:pPr>
            <a:endParaRPr lang="pt-PT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Seta curvada à esquerda 11">
            <a:extLst>
              <a:ext uri="{FF2B5EF4-FFF2-40B4-BE49-F238E27FC236}">
                <a16:creationId xmlns:a16="http://schemas.microsoft.com/office/drawing/2014/main" id="{D243BF7C-8305-4DCA-879E-C0DB6B5A24C6}"/>
              </a:ext>
            </a:extLst>
          </p:cNvPr>
          <p:cNvSpPr/>
          <p:nvPr/>
        </p:nvSpPr>
        <p:spPr>
          <a:xfrm>
            <a:off x="2989384" y="1665027"/>
            <a:ext cx="847359" cy="631965"/>
          </a:xfrm>
          <a:prstGeom prst="curvedLeftArrow">
            <a:avLst/>
          </a:prstGeom>
          <a:solidFill>
            <a:srgbClr val="363636"/>
          </a:solidFill>
          <a:ln w="25400" cap="flat" cmpd="sng" algn="ctr">
            <a:solidFill>
              <a:srgbClr val="36363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633062">
              <a:spcBef>
                <a:spcPct val="0"/>
              </a:spcBef>
              <a:defRPr/>
            </a:pPr>
            <a:endParaRPr lang="pt-PT" sz="1600">
              <a:latin typeface="+mn-lt"/>
            </a:endParaRPr>
          </a:p>
        </p:txBody>
      </p:sp>
      <p:sp>
        <p:nvSpPr>
          <p:cNvPr id="13" name="Seta curvada à esquerda 12">
            <a:extLst>
              <a:ext uri="{FF2B5EF4-FFF2-40B4-BE49-F238E27FC236}">
                <a16:creationId xmlns:a16="http://schemas.microsoft.com/office/drawing/2014/main" id="{0F7F6AFC-64BE-4250-9E1B-E7188F5F354B}"/>
              </a:ext>
            </a:extLst>
          </p:cNvPr>
          <p:cNvSpPr/>
          <p:nvPr/>
        </p:nvSpPr>
        <p:spPr>
          <a:xfrm>
            <a:off x="4804012" y="1249925"/>
            <a:ext cx="853839" cy="690977"/>
          </a:xfrm>
          <a:prstGeom prst="curvedLeftArrow">
            <a:avLst/>
          </a:prstGeom>
          <a:solidFill>
            <a:srgbClr val="363636"/>
          </a:solidFill>
          <a:ln w="25400" cap="flat" cmpd="sng" algn="ctr">
            <a:solidFill>
              <a:srgbClr val="36363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633062">
              <a:spcBef>
                <a:spcPct val="0"/>
              </a:spcBef>
              <a:defRPr/>
            </a:pPr>
            <a:endParaRPr lang="pt-PT" sz="1600">
              <a:latin typeface="+mn-lt"/>
            </a:endParaRPr>
          </a:p>
        </p:txBody>
      </p:sp>
      <p:sp>
        <p:nvSpPr>
          <p:cNvPr id="14" name="Seta curvada para cima 13">
            <a:extLst>
              <a:ext uri="{FF2B5EF4-FFF2-40B4-BE49-F238E27FC236}">
                <a16:creationId xmlns:a16="http://schemas.microsoft.com/office/drawing/2014/main" id="{1A3F5F79-6A03-4533-960C-8A7453738DD8}"/>
              </a:ext>
            </a:extLst>
          </p:cNvPr>
          <p:cNvSpPr/>
          <p:nvPr/>
        </p:nvSpPr>
        <p:spPr>
          <a:xfrm>
            <a:off x="2544771" y="3348771"/>
            <a:ext cx="1694717" cy="719870"/>
          </a:xfrm>
          <a:prstGeom prst="curvedUpArrow">
            <a:avLst/>
          </a:prstGeom>
          <a:solidFill>
            <a:srgbClr val="363636"/>
          </a:solidFill>
          <a:ln w="25400" cap="flat" cmpd="sng" algn="ctr">
            <a:solidFill>
              <a:srgbClr val="36363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633062">
              <a:spcBef>
                <a:spcPct val="0"/>
              </a:spcBef>
              <a:defRPr/>
            </a:pPr>
            <a:endParaRPr lang="pt-PT" sz="1600">
              <a:latin typeface="+mn-lt"/>
            </a:endParaRPr>
          </a:p>
        </p:txBody>
      </p:sp>
      <p:sp>
        <p:nvSpPr>
          <p:cNvPr id="16" name="Seta curvada para cima 15">
            <a:extLst>
              <a:ext uri="{FF2B5EF4-FFF2-40B4-BE49-F238E27FC236}">
                <a16:creationId xmlns:a16="http://schemas.microsoft.com/office/drawing/2014/main" id="{1A3F5F79-6A03-4533-960C-8A7453738DD8}"/>
              </a:ext>
            </a:extLst>
          </p:cNvPr>
          <p:cNvSpPr/>
          <p:nvPr/>
        </p:nvSpPr>
        <p:spPr>
          <a:xfrm rot="1623585">
            <a:off x="4334165" y="3981407"/>
            <a:ext cx="1516362" cy="634380"/>
          </a:xfrm>
          <a:prstGeom prst="curvedUpArrow">
            <a:avLst/>
          </a:prstGeom>
          <a:solidFill>
            <a:srgbClr val="363636"/>
          </a:solidFill>
          <a:ln w="25400" cap="flat" cmpd="sng" algn="ctr">
            <a:solidFill>
              <a:srgbClr val="36363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633062">
              <a:spcBef>
                <a:spcPct val="0"/>
              </a:spcBef>
              <a:defRPr/>
            </a:pPr>
            <a:endParaRPr lang="pt-PT" sz="1600">
              <a:latin typeface="+mn-lt"/>
            </a:endParaRPr>
          </a:p>
        </p:txBody>
      </p:sp>
      <p:sp>
        <p:nvSpPr>
          <p:cNvPr id="17" name="TextBox 27">
            <a:extLst>
              <a:ext uri="{FF2B5EF4-FFF2-40B4-BE49-F238E27FC236}">
                <a16:creationId xmlns:a16="http://schemas.microsoft.com/office/drawing/2014/main" id="{E162871D-10F5-4BE2-BDE2-FF7AD0FDD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828" y="2624217"/>
            <a:ext cx="1365556" cy="58477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33062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pt-PT" altLang="pt-PT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Proposta de Valor</a:t>
            </a: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9DC77D75-9AD8-4D9A-9055-916FA222F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34" y="2141526"/>
            <a:ext cx="1164430" cy="15696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33062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pt-PT" altLang="pt-PT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Modelo de negócio</a:t>
            </a:r>
          </a:p>
          <a:p>
            <a:pPr defTabSz="633062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pt-PT" altLang="pt-PT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(Business </a:t>
            </a:r>
            <a:r>
              <a:rPr lang="pt-PT" altLang="pt-PT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Model</a:t>
            </a:r>
            <a:r>
              <a:rPr lang="pt-PT" altLang="pt-PT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pt-PT" altLang="pt-PT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Canvas</a:t>
            </a:r>
            <a:r>
              <a:rPr lang="pt-PT" altLang="pt-PT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id="{6B906DB2-1AEA-427B-82DB-B63D13973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8930" y="1511649"/>
            <a:ext cx="1513907" cy="58477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33062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pt-PT" altLang="pt-PT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Business </a:t>
            </a:r>
            <a:r>
              <a:rPr lang="pt-PT" altLang="pt-PT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Plan</a:t>
            </a:r>
            <a:endParaRPr lang="pt-PT" altLang="pt-PT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Rectângulo 20">
            <a:extLst>
              <a:ext uri="{FF2B5EF4-FFF2-40B4-BE49-F238E27FC236}">
                <a16:creationId xmlns:a16="http://schemas.microsoft.com/office/drawing/2014/main" id="{CF840A19-F6C0-4280-95F2-AFC5C5ACEE3C}"/>
              </a:ext>
            </a:extLst>
          </p:cNvPr>
          <p:cNvSpPr/>
          <p:nvPr/>
        </p:nvSpPr>
        <p:spPr>
          <a:xfrm>
            <a:off x="5724605" y="2274732"/>
            <a:ext cx="1171437" cy="461597"/>
          </a:xfrm>
          <a:prstGeom prst="rect">
            <a:avLst/>
          </a:prstGeom>
          <a:solidFill>
            <a:srgbClr val="FF6600"/>
          </a:solidFill>
          <a:ln w="25400" cap="flat" cmpd="sng" algn="ctr">
            <a:solidFill>
              <a:srgbClr val="83838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633062">
              <a:spcBef>
                <a:spcPct val="0"/>
              </a:spcBef>
              <a:defRPr/>
            </a:pPr>
            <a:r>
              <a:rPr lang="pt-PT" dirty="0">
                <a:solidFill>
                  <a:srgbClr val="FFFFFF"/>
                </a:solidFill>
                <a:latin typeface="+mn-lt"/>
              </a:rPr>
              <a:t>Plano Marketing </a:t>
            </a:r>
          </a:p>
        </p:txBody>
      </p:sp>
      <p:sp>
        <p:nvSpPr>
          <p:cNvPr id="22" name="Rectângulo 31">
            <a:extLst>
              <a:ext uri="{FF2B5EF4-FFF2-40B4-BE49-F238E27FC236}">
                <a16:creationId xmlns:a16="http://schemas.microsoft.com/office/drawing/2014/main" id="{DB9CCE11-BCF5-4C90-A7EB-FE761529B203}"/>
              </a:ext>
            </a:extLst>
          </p:cNvPr>
          <p:cNvSpPr/>
          <p:nvPr/>
        </p:nvSpPr>
        <p:spPr>
          <a:xfrm>
            <a:off x="5724605" y="2946808"/>
            <a:ext cx="1171437" cy="583590"/>
          </a:xfrm>
          <a:prstGeom prst="rect">
            <a:avLst/>
          </a:prstGeom>
          <a:solidFill>
            <a:srgbClr val="FF6600"/>
          </a:solidFill>
          <a:ln w="25400" cap="flat" cmpd="sng" algn="ctr">
            <a:solidFill>
              <a:srgbClr val="83838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633062">
              <a:spcBef>
                <a:spcPct val="0"/>
              </a:spcBef>
              <a:defRPr/>
            </a:pPr>
            <a:r>
              <a:rPr lang="pt-PT" dirty="0">
                <a:solidFill>
                  <a:srgbClr val="FFFFFF"/>
                </a:solidFill>
                <a:latin typeface="+mn-lt"/>
              </a:rPr>
              <a:t>Plano Operacional</a:t>
            </a:r>
          </a:p>
        </p:txBody>
      </p:sp>
      <p:sp>
        <p:nvSpPr>
          <p:cNvPr id="23" name="Rectângulo 32">
            <a:extLst>
              <a:ext uri="{FF2B5EF4-FFF2-40B4-BE49-F238E27FC236}">
                <a16:creationId xmlns:a16="http://schemas.microsoft.com/office/drawing/2014/main" id="{6F4E1D21-726F-4081-9AE3-4006C09BF6E3}"/>
              </a:ext>
            </a:extLst>
          </p:cNvPr>
          <p:cNvSpPr/>
          <p:nvPr/>
        </p:nvSpPr>
        <p:spPr>
          <a:xfrm>
            <a:off x="5724605" y="3708706"/>
            <a:ext cx="1171437" cy="583590"/>
          </a:xfrm>
          <a:prstGeom prst="rect">
            <a:avLst/>
          </a:prstGeom>
          <a:solidFill>
            <a:srgbClr val="FF6600"/>
          </a:solidFill>
          <a:ln w="25400" cap="flat" cmpd="sng" algn="ctr">
            <a:solidFill>
              <a:srgbClr val="83838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633062">
              <a:spcBef>
                <a:spcPct val="0"/>
              </a:spcBef>
              <a:defRPr/>
            </a:pPr>
            <a:r>
              <a:rPr lang="pt-PT" sz="1600" dirty="0">
                <a:solidFill>
                  <a:srgbClr val="FFFFFF"/>
                </a:solidFill>
                <a:latin typeface="+mn-lt"/>
              </a:rPr>
              <a:t>Plano Financeiro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448E02-5C1F-466D-B6FA-D7A8AFAD4E24}"/>
              </a:ext>
            </a:extLst>
          </p:cNvPr>
          <p:cNvSpPr/>
          <p:nvPr/>
        </p:nvSpPr>
        <p:spPr>
          <a:xfrm>
            <a:off x="-38042" y="3990352"/>
            <a:ext cx="4572000" cy="11909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pt-PT" altLang="pt-PT" sz="1200" b="1" dirty="0">
                <a:latin typeface="Hind Vadodara Light" panose="020B0604020202020204" charset="0"/>
                <a:ea typeface="MS PGothic" pitchFamily="34" charset="-128"/>
                <a:cs typeface="Hind Vadodara Light" panose="020B0604020202020204" charset="0"/>
              </a:rPr>
              <a:t>A </a:t>
            </a:r>
            <a:r>
              <a:rPr lang="pt-PT" altLang="pt-PT" sz="1200" b="1" u="sng" dirty="0">
                <a:latin typeface="Hind Vadodara Light" panose="020B0604020202020204" charset="0"/>
                <a:ea typeface="MS PGothic" pitchFamily="34" charset="-128"/>
                <a:cs typeface="Hind Vadodara Light" panose="020B0604020202020204" charset="0"/>
              </a:rPr>
              <a:t>Proposta de Valor </a:t>
            </a:r>
            <a:r>
              <a:rPr lang="pt-PT" altLang="pt-PT" sz="1200" b="1" dirty="0">
                <a:latin typeface="Hind Vadodara Light" panose="020B0604020202020204" charset="0"/>
                <a:ea typeface="MS PGothic" pitchFamily="34" charset="-128"/>
                <a:cs typeface="Hind Vadodara Light" panose="020B0604020202020204" charset="0"/>
              </a:rPr>
              <a:t>é uma </a:t>
            </a:r>
            <a:r>
              <a:rPr lang="pt-PT" altLang="pt-PT" sz="1200" b="1" u="sng" dirty="0">
                <a:latin typeface="Hind Vadodara Light" panose="020B0604020202020204" charset="0"/>
                <a:ea typeface="MS PGothic" pitchFamily="34" charset="-128"/>
                <a:cs typeface="Hind Vadodara Light" panose="020B0604020202020204" charset="0"/>
              </a:rPr>
              <a:t>promessa</a:t>
            </a:r>
            <a:r>
              <a:rPr lang="pt-PT" altLang="pt-PT" sz="1200" b="1" dirty="0">
                <a:latin typeface="Hind Vadodara Light" panose="020B0604020202020204" charset="0"/>
                <a:ea typeface="MS PGothic" pitchFamily="34" charset="-128"/>
                <a:cs typeface="Hind Vadodara Light" panose="020B0604020202020204" charset="0"/>
              </a:rPr>
              <a:t> de diferenciação no mercado. 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pt-PT" altLang="pt-PT" sz="1200" b="1" dirty="0">
                <a:latin typeface="Hind Vadodara Light" panose="020B0604020202020204" charset="0"/>
                <a:ea typeface="MS PGothic" pitchFamily="34" charset="-128"/>
                <a:cs typeface="Hind Vadodara Light" panose="020B0604020202020204" charset="0"/>
              </a:rPr>
              <a:t>Deve responder a 3 questões: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t-PT" altLang="pt-PT" sz="1200" b="1" dirty="0">
                <a:latin typeface="Hind Vadodara Light" panose="020B0604020202020204" charset="0"/>
                <a:ea typeface="MS PGothic" pitchFamily="34" charset="-128"/>
                <a:cs typeface="Hind Vadodara Light" panose="020B0604020202020204" charset="0"/>
              </a:rPr>
              <a:t>Qual o problema/oportunidade?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t-PT" altLang="pt-PT" sz="1200" b="1" dirty="0">
                <a:latin typeface="Hind Vadodara Light" panose="020B0604020202020204" charset="0"/>
                <a:ea typeface="MS PGothic" pitchFamily="34" charset="-128"/>
                <a:cs typeface="Hind Vadodara Light" panose="020B0604020202020204" charset="0"/>
              </a:rPr>
              <a:t>Qual a solução /modelo negócio a desenvolver?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t-PT" altLang="pt-PT" sz="1200" b="1" dirty="0">
                <a:latin typeface="Hind Vadodara Light" panose="020B0604020202020204" charset="0"/>
                <a:ea typeface="MS PGothic" pitchFamily="34" charset="-128"/>
                <a:cs typeface="Hind Vadodara Light" panose="020B0604020202020204" charset="0"/>
              </a:rPr>
              <a:t>Como se pode concretizar (recursos)?</a:t>
            </a:r>
          </a:p>
        </p:txBody>
      </p:sp>
    </p:spTree>
    <p:extLst>
      <p:ext uri="{BB962C8B-B14F-4D97-AF65-F5344CB8AC3E}">
        <p14:creationId xmlns:p14="http://schemas.microsoft.com/office/powerpoint/2010/main" val="948521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BM Canvas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33" y="913608"/>
            <a:ext cx="4454853" cy="323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901086" y="4348485"/>
            <a:ext cx="6575206" cy="59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Tx/>
              <a:defRPr/>
            </a:pPr>
            <a:r>
              <a:rPr lang="en-GB" sz="1800" b="1" dirty="0">
                <a:solidFill>
                  <a:schemeClr val="tx1"/>
                </a:solidFill>
                <a:latin typeface="Hind Vadodara Light" panose="020B0604020202020204" charset="0"/>
                <a:cs typeface="Hind Vadodara Light" panose="020B0604020202020204" charset="0"/>
              </a:rPr>
              <a:t>Um </a:t>
            </a:r>
            <a:r>
              <a:rPr lang="en-GB" sz="1800" b="1" dirty="0" err="1">
                <a:solidFill>
                  <a:schemeClr val="tx1"/>
                </a:solidFill>
                <a:latin typeface="Hind Vadodara Light" panose="020B0604020202020204" charset="0"/>
                <a:cs typeface="Hind Vadodara Light" panose="020B0604020202020204" charset="0"/>
              </a:rPr>
              <a:t>Modelo</a:t>
            </a:r>
            <a:r>
              <a:rPr lang="en-GB" sz="1800" b="1" dirty="0">
                <a:solidFill>
                  <a:schemeClr val="tx1"/>
                </a:solidFill>
                <a:latin typeface="Hind Vadodara Light" panose="020B0604020202020204" charset="0"/>
                <a:cs typeface="Hind Vadodara Light" panose="020B0604020202020204" charset="0"/>
              </a:rPr>
              <a:t> de </a:t>
            </a:r>
            <a:r>
              <a:rPr lang="en-GB" sz="1800" b="1" dirty="0" err="1">
                <a:solidFill>
                  <a:schemeClr val="tx1"/>
                </a:solidFill>
                <a:latin typeface="Hind Vadodara Light" panose="020B0604020202020204" charset="0"/>
                <a:cs typeface="Hind Vadodara Light" panose="020B0604020202020204" charset="0"/>
              </a:rPr>
              <a:t>Negócio</a:t>
            </a:r>
            <a:r>
              <a:rPr lang="en-GB" sz="1800" b="1" dirty="0">
                <a:solidFill>
                  <a:schemeClr val="tx1"/>
                </a:solidFill>
                <a:latin typeface="Hind Vadodara Light" panose="020B0604020202020204" charset="0"/>
                <a:cs typeface="Hind Vadodara Light" panose="020B0604020202020204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Hind Vadodara Light" panose="020B0604020202020204" charset="0"/>
                <a:cs typeface="Hind Vadodara Light" panose="020B0604020202020204" charset="0"/>
              </a:rPr>
              <a:t>descreve</a:t>
            </a:r>
            <a:r>
              <a:rPr lang="en-GB" sz="1800" b="1" dirty="0">
                <a:solidFill>
                  <a:schemeClr val="tx1"/>
                </a:solidFill>
                <a:latin typeface="Hind Vadodara Light" panose="020B0604020202020204" charset="0"/>
                <a:cs typeface="Hind Vadodara Light" panose="020B0604020202020204" charset="0"/>
              </a:rPr>
              <a:t> o </a:t>
            </a:r>
            <a:r>
              <a:rPr lang="en-GB" sz="1800" b="1" dirty="0" err="1">
                <a:solidFill>
                  <a:schemeClr val="tx1"/>
                </a:solidFill>
                <a:latin typeface="Hind Vadodara Light" panose="020B0604020202020204" charset="0"/>
                <a:cs typeface="Hind Vadodara Light" panose="020B0604020202020204" charset="0"/>
              </a:rPr>
              <a:t>racional</a:t>
            </a:r>
            <a:r>
              <a:rPr lang="en-GB" sz="1800" b="1" dirty="0">
                <a:solidFill>
                  <a:schemeClr val="tx1"/>
                </a:solidFill>
                <a:latin typeface="Hind Vadodara Light" panose="020B0604020202020204" charset="0"/>
                <a:cs typeface="Hind Vadodara Light" panose="020B0604020202020204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Hind Vadodara Light" panose="020B0604020202020204" charset="0"/>
                <a:cs typeface="Hind Vadodara Light" panose="020B0604020202020204" charset="0"/>
              </a:rPr>
              <a:t>como</a:t>
            </a:r>
            <a:r>
              <a:rPr lang="en-GB" sz="1800" b="1" dirty="0">
                <a:solidFill>
                  <a:schemeClr val="tx1"/>
                </a:solidFill>
                <a:latin typeface="Hind Vadodara Light" panose="020B0604020202020204" charset="0"/>
                <a:cs typeface="Hind Vadodara Light" panose="020B0604020202020204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Hind Vadodara Light" panose="020B0604020202020204" charset="0"/>
                <a:cs typeface="Hind Vadodara Light" panose="020B0604020202020204" charset="0"/>
              </a:rPr>
              <a:t>uma</a:t>
            </a:r>
            <a:r>
              <a:rPr lang="en-GB" sz="1800" b="1" dirty="0">
                <a:solidFill>
                  <a:schemeClr val="tx1"/>
                </a:solidFill>
                <a:latin typeface="Hind Vadodara Light" panose="020B0604020202020204" charset="0"/>
                <a:cs typeface="Hind Vadodara Light" panose="020B0604020202020204" charset="0"/>
              </a:rPr>
              <a:t> Organização </a:t>
            </a:r>
            <a:r>
              <a:rPr lang="en-GB" sz="1800" b="1" dirty="0" err="1">
                <a:solidFill>
                  <a:schemeClr val="tx1"/>
                </a:solidFill>
                <a:latin typeface="Hind Vadodara Light" panose="020B0604020202020204" charset="0"/>
                <a:cs typeface="Hind Vadodara Light" panose="020B0604020202020204" charset="0"/>
              </a:rPr>
              <a:t>captura</a:t>
            </a:r>
            <a:r>
              <a:rPr lang="en-GB" sz="1800" b="1" dirty="0">
                <a:solidFill>
                  <a:schemeClr val="tx1"/>
                </a:solidFill>
                <a:latin typeface="Hind Vadodara Light" panose="020B0604020202020204" charset="0"/>
                <a:cs typeface="Hind Vadodara Light" panose="020B0604020202020204" charset="0"/>
              </a:rPr>
              <a:t> , </a:t>
            </a:r>
            <a:r>
              <a:rPr lang="en-GB" sz="1800" b="1" dirty="0" err="1">
                <a:solidFill>
                  <a:schemeClr val="tx1"/>
                </a:solidFill>
                <a:latin typeface="Hind Vadodara Light" panose="020B0604020202020204" charset="0"/>
                <a:cs typeface="Hind Vadodara Light" panose="020B0604020202020204" charset="0"/>
              </a:rPr>
              <a:t>entrega</a:t>
            </a:r>
            <a:r>
              <a:rPr lang="en-GB" sz="1800" b="1" dirty="0">
                <a:solidFill>
                  <a:schemeClr val="tx1"/>
                </a:solidFill>
                <a:latin typeface="Hind Vadodara Light" panose="020B0604020202020204" charset="0"/>
                <a:cs typeface="Hind Vadodara Light" panose="020B0604020202020204" charset="0"/>
              </a:rPr>
              <a:t> e </a:t>
            </a:r>
            <a:r>
              <a:rPr lang="en-GB" sz="1800" b="1" dirty="0" err="1">
                <a:solidFill>
                  <a:schemeClr val="tx1"/>
                </a:solidFill>
                <a:latin typeface="Hind Vadodara Light" panose="020B0604020202020204" charset="0"/>
                <a:cs typeface="Hind Vadodara Light" panose="020B0604020202020204" charset="0"/>
              </a:rPr>
              <a:t>cria</a:t>
            </a:r>
            <a:r>
              <a:rPr lang="en-GB" sz="1800" b="1" dirty="0">
                <a:solidFill>
                  <a:schemeClr val="tx1"/>
                </a:solidFill>
                <a:latin typeface="Hind Vadodara Light" panose="020B0604020202020204" charset="0"/>
                <a:cs typeface="Hind Vadodara Light" panose="020B0604020202020204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Hind Vadodara Light" panose="020B0604020202020204" charset="0"/>
                <a:cs typeface="Hind Vadodara Light" panose="020B0604020202020204" charset="0"/>
              </a:rPr>
              <a:t>valor</a:t>
            </a:r>
            <a:endParaRPr lang="en-GB" sz="1800" b="1" dirty="0">
              <a:solidFill>
                <a:schemeClr val="tx1"/>
              </a:solidFill>
              <a:latin typeface="Hind Vadodara Light" panose="020B0604020202020204" charset="0"/>
              <a:cs typeface="Hind Vadodara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5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859536" y="132587"/>
            <a:ext cx="6300907" cy="630000"/>
          </a:xfrm>
        </p:spPr>
        <p:txBody>
          <a:bodyPr/>
          <a:lstStyle/>
          <a:p>
            <a:r>
              <a:rPr lang="en-GB" dirty="0">
                <a:latin typeface="Teko Light" panose="020B0604020202020204" charset="0"/>
                <a:cs typeface="Teko Light" panose="020B0604020202020204" charset="0"/>
              </a:rPr>
              <a:t>BM Canvas - </a:t>
            </a:r>
            <a:r>
              <a:rPr lang="en-US" dirty="0">
                <a:latin typeface="Teko Light" panose="020B0604020202020204" charset="0"/>
                <a:cs typeface="Teko Light" panose="020B0604020202020204" charset="0"/>
              </a:rPr>
              <a:t>Criação e </a:t>
            </a:r>
            <a:r>
              <a:rPr lang="en-US" dirty="0" err="1">
                <a:latin typeface="Teko Light" panose="020B0604020202020204" charset="0"/>
                <a:cs typeface="Teko Light" panose="020B0604020202020204" charset="0"/>
              </a:rPr>
              <a:t>Captura</a:t>
            </a:r>
            <a:r>
              <a:rPr lang="en-US" dirty="0">
                <a:latin typeface="Teko Light" panose="020B0604020202020204" charset="0"/>
                <a:cs typeface="Teko Light" panose="020B0604020202020204" charset="0"/>
              </a:rPr>
              <a:t> de  Valor</a:t>
            </a:r>
            <a:endParaRPr lang="en-GB" dirty="0">
              <a:latin typeface="Teko Light" panose="020B0604020202020204" charset="0"/>
              <a:cs typeface="Teko Light" panose="020B060402020202020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08" y="1194829"/>
            <a:ext cx="3804536" cy="276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8"/>
          <p:cNvSpPr/>
          <p:nvPr/>
        </p:nvSpPr>
        <p:spPr>
          <a:xfrm>
            <a:off x="2458121" y="1368219"/>
            <a:ext cx="1971572" cy="2021229"/>
          </a:xfrm>
          <a:prstGeom prst="roundRect">
            <a:avLst/>
          </a:prstGeom>
          <a:solidFill>
            <a:srgbClr val="9BBB59">
              <a:lumMod val="40000"/>
              <a:lumOff val="60000"/>
              <a:alpha val="83000"/>
            </a:srgbClr>
          </a:solidFill>
          <a:ln w="9525" cap="flat" cmpd="sng" algn="ctr">
            <a:solidFill>
              <a:srgbClr val="EEECE1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3300" dirty="0" err="1">
                <a:solidFill>
                  <a:srgbClr val="3835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nd Vadodara Light" panose="020B0604020202020204" charset="0"/>
                <a:cs typeface="Hind Vadodara Light" panose="020B0604020202020204" charset="0"/>
              </a:rPr>
              <a:t>Criação</a:t>
            </a:r>
            <a:r>
              <a:rPr lang="en-US" sz="3300" dirty="0">
                <a:solidFill>
                  <a:srgbClr val="3835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nd Vadodara Light" panose="020B0604020202020204" charset="0"/>
                <a:cs typeface="Hind Vadodara Light" panose="020B0604020202020204" charset="0"/>
              </a:rPr>
              <a:t> de valor</a:t>
            </a:r>
          </a:p>
        </p:txBody>
      </p:sp>
      <p:sp>
        <p:nvSpPr>
          <p:cNvPr id="11" name="Rounded Rectangle 9"/>
          <p:cNvSpPr/>
          <p:nvPr/>
        </p:nvSpPr>
        <p:spPr>
          <a:xfrm>
            <a:off x="4588314" y="1368219"/>
            <a:ext cx="1873895" cy="2021230"/>
          </a:xfrm>
          <a:prstGeom prst="roundRect">
            <a:avLst/>
          </a:prstGeom>
          <a:solidFill>
            <a:srgbClr val="4BACC6">
              <a:lumMod val="20000"/>
              <a:lumOff val="80000"/>
              <a:alpha val="83000"/>
            </a:srgbClr>
          </a:solidFill>
          <a:ln w="9525" cap="flat" cmpd="sng" algn="ctr">
            <a:solidFill>
              <a:srgbClr val="EEECE1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>
              <a:buClrTx/>
              <a:defRPr/>
            </a:pPr>
            <a:r>
              <a:rPr lang="en-GB" sz="3300" dirty="0" err="1">
                <a:solidFill>
                  <a:srgbClr val="3835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nd Vadodara Light" panose="020B0604020202020204" charset="0"/>
                <a:cs typeface="Hind Vadodara Light" panose="020B0604020202020204" charset="0"/>
              </a:rPr>
              <a:t>Captura</a:t>
            </a:r>
            <a:r>
              <a:rPr lang="en-GB" sz="3300" dirty="0">
                <a:solidFill>
                  <a:srgbClr val="3835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nd Vadodara Light" panose="020B0604020202020204" charset="0"/>
                <a:cs typeface="Hind Vadodara Light" panose="020B0604020202020204" charset="0"/>
              </a:rPr>
              <a:t> de </a:t>
            </a:r>
            <a:r>
              <a:rPr lang="en-GB" sz="3300" dirty="0" err="1">
                <a:solidFill>
                  <a:srgbClr val="3835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nd Vadodara Light" panose="020B0604020202020204" charset="0"/>
                <a:cs typeface="Hind Vadodara Light" panose="020B0604020202020204" charset="0"/>
              </a:rPr>
              <a:t>valor</a:t>
            </a:r>
            <a:endParaRPr lang="en-GB" sz="3300" dirty="0">
              <a:solidFill>
                <a:srgbClr val="3835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nd Vadodara Light" panose="020B0604020202020204" charset="0"/>
              <a:cs typeface="Hind Vadodara Light" panose="020B0604020202020204" charset="0"/>
            </a:endParaRPr>
          </a:p>
        </p:txBody>
      </p:sp>
      <p:sp>
        <p:nvSpPr>
          <p:cNvPr id="12" name="Rounded Rectangle 12"/>
          <p:cNvSpPr/>
          <p:nvPr/>
        </p:nvSpPr>
        <p:spPr>
          <a:xfrm>
            <a:off x="2627784" y="3585288"/>
            <a:ext cx="3834426" cy="714654"/>
          </a:xfrm>
          <a:prstGeom prst="roundRect">
            <a:avLst/>
          </a:prstGeom>
          <a:solidFill>
            <a:srgbClr val="1F497D">
              <a:lumMod val="40000"/>
              <a:lumOff val="60000"/>
              <a:alpha val="54000"/>
            </a:srgbClr>
          </a:solidFill>
          <a:ln w="9525" cap="flat" cmpd="sng" algn="ctr">
            <a:solidFill>
              <a:srgbClr val="EEECE1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>
              <a:buClrTx/>
              <a:defRPr/>
            </a:pPr>
            <a:r>
              <a:rPr lang="en-GB" sz="3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nd Vadodara Light" panose="020B0604020202020204" charset="0"/>
                <a:cs typeface="Hind Vadodara Light" panose="020B0604020202020204" charset="0"/>
              </a:rPr>
              <a:t>Falhar</a:t>
            </a:r>
            <a:r>
              <a:rPr lang="en-GB" sz="3300" dirty="0">
                <a:solidFill>
                  <a:srgbClr val="3835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nd Vadodara Light" panose="020B0604020202020204" charset="0"/>
                <a:cs typeface="Hind Vadodara Light" panose="020B0604020202020204" charset="0"/>
              </a:rPr>
              <a:t> </a:t>
            </a:r>
            <a:r>
              <a:rPr lang="en-GB" sz="3300" dirty="0" err="1">
                <a:solidFill>
                  <a:srgbClr val="3835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nd Vadodara Light" panose="020B0604020202020204" charset="0"/>
                <a:cs typeface="Hind Vadodara Light" panose="020B0604020202020204" charset="0"/>
              </a:rPr>
              <a:t>ou</a:t>
            </a:r>
            <a:r>
              <a:rPr lang="en-GB" sz="3300" dirty="0">
                <a:solidFill>
                  <a:srgbClr val="3835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nd Vadodara Light" panose="020B0604020202020204" charset="0"/>
                <a:cs typeface="Hind Vadodara Light" panose="020B0604020202020204" charset="0"/>
              </a:rPr>
              <a:t> </a:t>
            </a:r>
            <a:r>
              <a:rPr lang="en-GB" sz="3300" dirty="0" err="1">
                <a:solidFill>
                  <a:srgbClr val="3835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nd Vadodara Light" panose="020B0604020202020204" charset="0"/>
                <a:cs typeface="Hind Vadodara Light" panose="020B0604020202020204" charset="0"/>
              </a:rPr>
              <a:t>ter</a:t>
            </a:r>
            <a:r>
              <a:rPr lang="en-GB" sz="3300" dirty="0">
                <a:solidFill>
                  <a:srgbClr val="3835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nd Vadodara Light" panose="020B0604020202020204" charset="0"/>
                <a:cs typeface="Hind Vadodara Light" panose="020B0604020202020204" charset="0"/>
              </a:rPr>
              <a:t> </a:t>
            </a:r>
            <a:r>
              <a:rPr lang="en-GB" sz="33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nd Vadodara Light" panose="020B0604020202020204" charset="0"/>
                <a:cs typeface="Hind Vadodara Light" panose="020B0604020202020204" charset="0"/>
              </a:rPr>
              <a:t>Sucesso</a:t>
            </a:r>
            <a:endParaRPr lang="en-GB" sz="33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nd Vadodara Light" panose="020B0604020202020204" charset="0"/>
              <a:cs typeface="Hind Vadodara Light" panose="020B0604020202020204" charset="0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862DFB5-A01F-4DC2-A43F-F90F4D131079}"/>
              </a:ext>
            </a:extLst>
          </p:cNvPr>
          <p:cNvSpPr txBox="1"/>
          <p:nvPr/>
        </p:nvSpPr>
        <p:spPr>
          <a:xfrm>
            <a:off x="416771" y="1642816"/>
            <a:ext cx="1780863" cy="1746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500" b="1" dirty="0">
                <a:latin typeface="Verdana"/>
                <a:cs typeface="Verdana"/>
              </a:rPr>
              <a:t>Lado</a:t>
            </a:r>
            <a:r>
              <a:rPr sz="1500" b="1" spc="-71" dirty="0">
                <a:latin typeface="Verdana"/>
                <a:cs typeface="Verdana"/>
              </a:rPr>
              <a:t> </a:t>
            </a:r>
            <a:r>
              <a:rPr sz="1500" b="1" spc="-4" dirty="0">
                <a:latin typeface="Verdana"/>
                <a:cs typeface="Verdana"/>
              </a:rPr>
              <a:t>da</a:t>
            </a:r>
            <a:endParaRPr sz="1500" dirty="0">
              <a:latin typeface="Verdana"/>
              <a:cs typeface="Verdana"/>
            </a:endParaRPr>
          </a:p>
          <a:p>
            <a:pPr marL="9525"/>
            <a:r>
              <a:rPr sz="1500" b="1" dirty="0">
                <a:latin typeface="Verdana"/>
                <a:cs typeface="Verdana"/>
              </a:rPr>
              <a:t>produção:</a:t>
            </a:r>
            <a:endParaRPr sz="1500" dirty="0">
              <a:latin typeface="Verdana"/>
              <a:cs typeface="Verdana"/>
            </a:endParaRPr>
          </a:p>
          <a:p>
            <a:pPr marL="9525" marR="3810">
              <a:spcBef>
                <a:spcPts val="329"/>
              </a:spcBef>
            </a:pPr>
            <a:r>
              <a:rPr sz="1350" dirty="0">
                <a:latin typeface="Verdana"/>
                <a:cs typeface="Verdana"/>
              </a:rPr>
              <a:t>O </a:t>
            </a:r>
            <a:r>
              <a:rPr sz="1350" spc="-4" dirty="0">
                <a:latin typeface="Verdana"/>
                <a:cs typeface="Verdana"/>
              </a:rPr>
              <a:t>conjunto de  atividades  </a:t>
            </a:r>
            <a:r>
              <a:rPr sz="1350" spc="-11" dirty="0">
                <a:latin typeface="Verdana"/>
                <a:cs typeface="Verdana"/>
              </a:rPr>
              <a:t>para </a:t>
            </a:r>
            <a:r>
              <a:rPr sz="1350" dirty="0">
                <a:latin typeface="Verdana"/>
                <a:cs typeface="Verdana"/>
              </a:rPr>
              <a:t>criar um  </a:t>
            </a:r>
            <a:r>
              <a:rPr sz="1350" spc="-4" dirty="0">
                <a:latin typeface="Verdana"/>
                <a:cs typeface="Verdana"/>
              </a:rPr>
              <a:t>produto </a:t>
            </a:r>
            <a:r>
              <a:rPr sz="1350" dirty="0">
                <a:latin typeface="Verdana"/>
                <a:cs typeface="Verdana"/>
              </a:rPr>
              <a:t>ou</a:t>
            </a:r>
            <a:r>
              <a:rPr sz="1350" spc="-60" dirty="0">
                <a:latin typeface="Verdana"/>
                <a:cs typeface="Verdana"/>
              </a:rPr>
              <a:t> </a:t>
            </a:r>
            <a:r>
              <a:rPr sz="1350" dirty="0">
                <a:latin typeface="Verdana"/>
                <a:cs typeface="Verdana"/>
              </a:rPr>
              <a:t>um  </a:t>
            </a:r>
            <a:r>
              <a:rPr sz="1350" spc="-4" dirty="0" err="1">
                <a:latin typeface="Verdana"/>
                <a:cs typeface="Verdana"/>
              </a:rPr>
              <a:t>serviço</a:t>
            </a:r>
            <a:r>
              <a:rPr sz="1350" spc="-4" dirty="0">
                <a:latin typeface="Verdana"/>
                <a:cs typeface="Verdana"/>
              </a:rPr>
              <a:t> </a:t>
            </a:r>
            <a:r>
              <a:rPr sz="1350" spc="-8" dirty="0">
                <a:latin typeface="Verdana"/>
                <a:cs typeface="Verdana"/>
              </a:rPr>
              <a:t>(rede  </a:t>
            </a:r>
            <a:r>
              <a:rPr sz="1350" spc="-4" dirty="0">
                <a:latin typeface="Verdana"/>
                <a:cs typeface="Verdana"/>
              </a:rPr>
              <a:t>de parceiros </a:t>
            </a:r>
            <a:r>
              <a:rPr sz="1350" dirty="0">
                <a:latin typeface="Verdana"/>
                <a:cs typeface="Verdana"/>
              </a:rPr>
              <a:t>e  </a:t>
            </a:r>
            <a:r>
              <a:rPr sz="1350" spc="-4" dirty="0">
                <a:latin typeface="Verdana"/>
                <a:cs typeface="Verdana"/>
              </a:rPr>
              <a:t>fornecedores)</a:t>
            </a:r>
            <a:endParaRPr sz="1350" dirty="0">
              <a:latin typeface="Verdana"/>
              <a:cs typeface="Verdana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490F1928-0295-425F-AFFE-72D5D9E1EB7D}"/>
              </a:ext>
            </a:extLst>
          </p:cNvPr>
          <p:cNvSpPr txBox="1"/>
          <p:nvPr/>
        </p:nvSpPr>
        <p:spPr>
          <a:xfrm>
            <a:off x="6823609" y="1609391"/>
            <a:ext cx="1336834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16230"/>
            <a:r>
              <a:rPr sz="1500" b="1" spc="-4" dirty="0">
                <a:latin typeface="Verdana"/>
                <a:cs typeface="Verdana"/>
              </a:rPr>
              <a:t>Lado do  merc</a:t>
            </a:r>
            <a:r>
              <a:rPr sz="1500" b="1" spc="4" dirty="0">
                <a:latin typeface="Verdana"/>
                <a:cs typeface="Verdana"/>
              </a:rPr>
              <a:t>a</a:t>
            </a:r>
            <a:r>
              <a:rPr sz="1500" b="1" spc="-4" dirty="0">
                <a:latin typeface="Verdana"/>
                <a:cs typeface="Verdana"/>
              </a:rPr>
              <a:t>d</a:t>
            </a:r>
            <a:r>
              <a:rPr sz="1500" b="1" spc="4" dirty="0">
                <a:latin typeface="Verdana"/>
                <a:cs typeface="Verdana"/>
              </a:rPr>
              <a:t>o</a:t>
            </a:r>
            <a:r>
              <a:rPr sz="1500" b="1" dirty="0">
                <a:latin typeface="Verdana"/>
                <a:cs typeface="Verdana"/>
              </a:rPr>
              <a:t>:</a:t>
            </a:r>
            <a:endParaRPr sz="1500" dirty="0">
              <a:latin typeface="Verdana"/>
              <a:cs typeface="Verdana"/>
            </a:endParaRPr>
          </a:p>
          <a:p>
            <a:pPr marL="9525" marR="3810">
              <a:spcBef>
                <a:spcPts val="329"/>
              </a:spcBef>
            </a:pPr>
            <a:r>
              <a:rPr sz="1350" dirty="0">
                <a:latin typeface="Verdana"/>
                <a:cs typeface="Verdana"/>
              </a:rPr>
              <a:t>O </a:t>
            </a:r>
            <a:r>
              <a:rPr sz="1350" spc="-4" dirty="0">
                <a:latin typeface="Verdana"/>
                <a:cs typeface="Verdana"/>
              </a:rPr>
              <a:t>conjunto de  atividades</a:t>
            </a:r>
            <a:r>
              <a:rPr sz="1350" spc="-30" dirty="0">
                <a:latin typeface="Verdana"/>
                <a:cs typeface="Verdana"/>
              </a:rPr>
              <a:t> </a:t>
            </a:r>
            <a:r>
              <a:rPr sz="1350" spc="-11" dirty="0">
                <a:latin typeface="Verdana"/>
                <a:cs typeface="Verdana"/>
              </a:rPr>
              <a:t>para  </a:t>
            </a:r>
            <a:r>
              <a:rPr sz="1350" spc="-4" dirty="0">
                <a:latin typeface="Verdana"/>
                <a:cs typeface="Verdana"/>
              </a:rPr>
              <a:t>vender </a:t>
            </a:r>
            <a:r>
              <a:rPr sz="1350" dirty="0">
                <a:latin typeface="Verdana"/>
                <a:cs typeface="Verdana"/>
              </a:rPr>
              <a:t>um  </a:t>
            </a:r>
            <a:r>
              <a:rPr sz="1350" spc="-4" dirty="0">
                <a:latin typeface="Verdana"/>
                <a:cs typeface="Verdana"/>
              </a:rPr>
              <a:t>produto </a:t>
            </a:r>
            <a:r>
              <a:rPr sz="1350" dirty="0">
                <a:latin typeface="Verdana"/>
                <a:cs typeface="Verdana"/>
              </a:rPr>
              <a:t>ou um  </a:t>
            </a:r>
            <a:r>
              <a:rPr sz="1350" spc="-4" dirty="0">
                <a:latin typeface="Verdana"/>
                <a:cs typeface="Verdana"/>
              </a:rPr>
              <a:t>serviço.</a:t>
            </a:r>
            <a:endParaRPr sz="135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3492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eko Light" panose="020B0604020202020204" charset="0"/>
                <a:cs typeface="Teko Light" panose="020B0604020202020204" charset="0"/>
              </a:rPr>
              <a:t>BM Canvas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88" y="1194829"/>
            <a:ext cx="4725356" cy="34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0"/>
          <p:cNvSpPr/>
          <p:nvPr/>
        </p:nvSpPr>
        <p:spPr>
          <a:xfrm>
            <a:off x="4872250" y="1310185"/>
            <a:ext cx="1569494" cy="2047164"/>
          </a:xfrm>
          <a:prstGeom prst="roundRect">
            <a:avLst/>
          </a:prstGeom>
          <a:solidFill>
            <a:srgbClr val="1F497D">
              <a:lumMod val="40000"/>
              <a:lumOff val="60000"/>
              <a:alpha val="54000"/>
            </a:srgbClr>
          </a:solidFill>
          <a:ln w="9525" cap="flat" cmpd="sng" algn="ctr">
            <a:solidFill>
              <a:srgbClr val="EEECE1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33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Who?</a:t>
            </a:r>
          </a:p>
        </p:txBody>
      </p:sp>
      <p:sp>
        <p:nvSpPr>
          <p:cNvPr id="14" name="Rounded Rectangle 1"/>
          <p:cNvSpPr/>
          <p:nvPr/>
        </p:nvSpPr>
        <p:spPr>
          <a:xfrm>
            <a:off x="3316407" y="1310185"/>
            <a:ext cx="1555844" cy="2047164"/>
          </a:xfrm>
          <a:prstGeom prst="roundRect">
            <a:avLst/>
          </a:prstGeom>
          <a:solidFill>
            <a:srgbClr val="1F497D">
              <a:lumMod val="40000"/>
              <a:lumOff val="60000"/>
              <a:alpha val="54000"/>
            </a:srgbClr>
          </a:solidFill>
          <a:ln w="9525" cap="flat" cmpd="sng" algn="ctr">
            <a:solidFill>
              <a:srgbClr val="EEECE1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30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What?</a:t>
            </a:r>
          </a:p>
        </p:txBody>
      </p:sp>
      <p:sp>
        <p:nvSpPr>
          <p:cNvPr id="15" name="Rounded Rectangle 9"/>
          <p:cNvSpPr/>
          <p:nvPr/>
        </p:nvSpPr>
        <p:spPr>
          <a:xfrm>
            <a:off x="1716388" y="1310186"/>
            <a:ext cx="1600019" cy="2047164"/>
          </a:xfrm>
          <a:prstGeom prst="roundRect">
            <a:avLst/>
          </a:prstGeom>
          <a:solidFill>
            <a:srgbClr val="1F497D">
              <a:lumMod val="40000"/>
              <a:lumOff val="60000"/>
              <a:alpha val="54000"/>
            </a:srgbClr>
          </a:solidFill>
          <a:ln w="9525" cap="flat" cmpd="sng" algn="ctr">
            <a:solidFill>
              <a:srgbClr val="EEECE1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33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How?</a:t>
            </a:r>
          </a:p>
        </p:txBody>
      </p:sp>
      <p:sp>
        <p:nvSpPr>
          <p:cNvPr id="16" name="Rounded Rectangle 8"/>
          <p:cNvSpPr/>
          <p:nvPr/>
        </p:nvSpPr>
        <p:spPr>
          <a:xfrm>
            <a:off x="1716388" y="3504337"/>
            <a:ext cx="4725356" cy="958481"/>
          </a:xfrm>
          <a:prstGeom prst="roundRect">
            <a:avLst/>
          </a:prstGeom>
          <a:solidFill>
            <a:srgbClr val="1F497D">
              <a:lumMod val="40000"/>
              <a:lumOff val="60000"/>
              <a:alpha val="54000"/>
            </a:srgbClr>
          </a:solidFill>
          <a:ln w="9525" cap="flat" cmpd="sng" algn="ctr">
            <a:solidFill>
              <a:srgbClr val="EEECE1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33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How much?</a:t>
            </a:r>
          </a:p>
        </p:txBody>
      </p:sp>
    </p:spTree>
    <p:extLst>
      <p:ext uri="{BB962C8B-B14F-4D97-AF65-F5344CB8AC3E}">
        <p14:creationId xmlns:p14="http://schemas.microsoft.com/office/powerpoint/2010/main" val="3444207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eko Light" panose="020B0604020202020204" charset="0"/>
                <a:cs typeface="Teko Light" panose="020B0604020202020204" charset="0"/>
              </a:rPr>
              <a:t>BM Canvas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224585" y="990918"/>
            <a:ext cx="6919415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0215"/>
            <a:r>
              <a:rPr lang="en-GB" sz="1800" b="1" u="sng" dirty="0" err="1">
                <a:solidFill>
                  <a:srgbClr val="383536"/>
                </a:solidFill>
                <a:latin typeface="Hind Vadodara Light" panose="020B0604020202020204" charset="0"/>
                <a:ea typeface="Times New Roman"/>
                <a:cs typeface="Hind Vadodara Light" panose="020B0604020202020204" charset="0"/>
              </a:rPr>
              <a:t>Fluxos</a:t>
            </a:r>
            <a:r>
              <a:rPr lang="en-GB" sz="1800" b="1" u="sng" dirty="0">
                <a:solidFill>
                  <a:srgbClr val="383536"/>
                </a:solidFill>
                <a:latin typeface="Hind Vadodara Light" panose="020B0604020202020204" charset="0"/>
                <a:ea typeface="Times New Roman"/>
                <a:cs typeface="Hind Vadodara Light" panose="020B0604020202020204" charset="0"/>
              </a:rPr>
              <a:t> de </a:t>
            </a:r>
            <a:r>
              <a:rPr lang="en-GB" sz="1800" b="1" u="sng" dirty="0" err="1">
                <a:solidFill>
                  <a:srgbClr val="383536"/>
                </a:solidFill>
                <a:latin typeface="Hind Vadodara Light" panose="020B0604020202020204" charset="0"/>
                <a:ea typeface="Times New Roman"/>
                <a:cs typeface="Hind Vadodara Light" panose="020B0604020202020204" charset="0"/>
              </a:rPr>
              <a:t>Receita</a:t>
            </a:r>
            <a:endParaRPr lang="en-GB" sz="1800" b="1" u="sng" dirty="0">
              <a:solidFill>
                <a:srgbClr val="383536"/>
              </a:solidFill>
              <a:latin typeface="Hind Vadodara Light" panose="020B0604020202020204" charset="0"/>
              <a:ea typeface="Times New Roman"/>
              <a:cs typeface="Hind Vadodara Light" panose="020B0604020202020204" charset="0"/>
            </a:endParaRPr>
          </a:p>
          <a:p>
            <a:pPr lvl="0"/>
            <a:endParaRPr lang="en-GB" dirty="0">
              <a:solidFill>
                <a:srgbClr val="383536"/>
              </a:solidFill>
              <a:latin typeface="Hind Vadodara Light" panose="020B0604020202020204" charset="0"/>
              <a:ea typeface="Times New Roman"/>
              <a:cs typeface="Hind Vadodara Light" panose="020B0604020202020204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PT" kern="1200" dirty="0">
                <a:solidFill>
                  <a:prstClr val="black"/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Que valor estão os nossos clientes realmente dispostos a pagar? </a:t>
            </a:r>
          </a:p>
          <a:p>
            <a:pPr marL="342900" lvl="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PT" kern="1200" dirty="0">
                <a:solidFill>
                  <a:prstClr val="black"/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Estão a pagar pelo quê agora? </a:t>
            </a:r>
          </a:p>
          <a:p>
            <a:pPr marL="342900" lvl="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PT" kern="1200" dirty="0">
                <a:solidFill>
                  <a:prstClr val="black"/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Como é que estão a pagar? </a:t>
            </a:r>
          </a:p>
          <a:p>
            <a:pPr marL="342900" lvl="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PT" kern="1200" dirty="0">
                <a:solidFill>
                  <a:prstClr val="black"/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Como é que prefeririam pagar?</a:t>
            </a:r>
          </a:p>
          <a:p>
            <a:pPr marL="342900" lvl="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PT" kern="1200" dirty="0">
                <a:solidFill>
                  <a:prstClr val="black"/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Quanto é que cada fluxo de  receita contribui para o rendimento global? </a:t>
            </a:r>
          </a:p>
          <a:p>
            <a:pPr marL="914400" lvl="2">
              <a:buClr>
                <a:srgbClr val="0070C0"/>
              </a:buClr>
            </a:pPr>
            <a:r>
              <a:rPr lang="pt-PT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Venda de Ativos</a:t>
            </a:r>
          </a:p>
          <a:p>
            <a:pPr marL="914400" lvl="2">
              <a:buClr>
                <a:srgbClr val="0070C0"/>
              </a:buClr>
            </a:pPr>
            <a:r>
              <a:rPr lang="pt-PT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Taxas de utilização</a:t>
            </a:r>
          </a:p>
          <a:p>
            <a:pPr marL="914400" lvl="2">
              <a:buClr>
                <a:srgbClr val="0070C0"/>
              </a:buClr>
            </a:pPr>
            <a:r>
              <a:rPr lang="pt-PT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Assinaturas</a:t>
            </a:r>
          </a:p>
          <a:p>
            <a:pPr marL="914400" lvl="2">
              <a:buClr>
                <a:srgbClr val="0070C0"/>
              </a:buClr>
            </a:pPr>
            <a:r>
              <a:rPr lang="pt-PT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Empréstimo / arrendamento / </a:t>
            </a:r>
            <a:r>
              <a:rPr lang="pt-PT" i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Leasing</a:t>
            </a:r>
          </a:p>
          <a:p>
            <a:pPr marL="914400" lvl="2">
              <a:buClr>
                <a:srgbClr val="0070C0"/>
              </a:buClr>
            </a:pPr>
            <a:r>
              <a:rPr lang="pt-PT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Licenciamento</a:t>
            </a:r>
          </a:p>
          <a:p>
            <a:pPr marL="914400" lvl="2">
              <a:buClr>
                <a:srgbClr val="0070C0"/>
              </a:buClr>
            </a:pPr>
            <a:r>
              <a:rPr lang="pt-PT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Comissões de Intermediação</a:t>
            </a:r>
          </a:p>
          <a:p>
            <a:pPr marL="914400" lvl="2">
              <a:buClr>
                <a:srgbClr val="0070C0"/>
              </a:buClr>
            </a:pPr>
            <a:r>
              <a:rPr lang="pt-PT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Publicidade</a:t>
            </a:r>
          </a:p>
          <a:p>
            <a:pPr lvl="0">
              <a:buClr>
                <a:srgbClr val="0070C0"/>
              </a:buClr>
            </a:pPr>
            <a:r>
              <a:rPr lang="pt-PT" kern="1200" dirty="0">
                <a:solidFill>
                  <a:prstClr val="black"/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Receitas de transações com clientes pontuais</a:t>
            </a:r>
          </a:p>
          <a:p>
            <a:pPr lvl="0">
              <a:buClr>
                <a:srgbClr val="0070C0"/>
              </a:buClr>
            </a:pPr>
            <a:r>
              <a:rPr lang="pt-PT" kern="1200" dirty="0">
                <a:solidFill>
                  <a:prstClr val="black"/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Receitas recorrentes (pela entrega da proposta de valor ou serviços após venda)</a:t>
            </a:r>
          </a:p>
          <a:p>
            <a:pPr lvl="0"/>
            <a:endParaRPr lang="en-GB" dirty="0">
              <a:solidFill>
                <a:srgbClr val="383536"/>
              </a:solidFill>
              <a:latin typeface="Hind Vadodara Light" panose="020B0604020202020204" charset="0"/>
              <a:ea typeface="Times New Roman"/>
              <a:cs typeface="Hind Vadodara Light" panose="020B060402020202020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7" y="1417638"/>
            <a:ext cx="1889232" cy="204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144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eko Light" panose="020B0604020202020204" charset="0"/>
                <a:cs typeface="Teko Light" panose="020B0604020202020204" charset="0"/>
              </a:rPr>
              <a:t>BM Canvas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417"/>
            <a:ext cx="2442016" cy="206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629379" y="1010641"/>
            <a:ext cx="60186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0215"/>
            <a:r>
              <a:rPr lang="en-GB" sz="1800" b="1" u="sng" dirty="0">
                <a:solidFill>
                  <a:srgbClr val="383536"/>
                </a:solidFill>
                <a:latin typeface="Hind Vadodara Light" panose="020B0604020202020204" charset="0"/>
                <a:ea typeface="Times New Roman"/>
                <a:cs typeface="Hind Vadodara Light" panose="020B0604020202020204" charset="0"/>
              </a:rPr>
              <a:t>Estrutura de custos</a:t>
            </a:r>
          </a:p>
          <a:p>
            <a:pPr lvl="0" indent="-450215"/>
            <a:endParaRPr lang="en-GB" sz="1800" b="1" dirty="0">
              <a:solidFill>
                <a:srgbClr val="383536"/>
              </a:solidFill>
              <a:latin typeface="Hind Vadodara Light" panose="020B0604020202020204" charset="0"/>
              <a:ea typeface="Times New Roman"/>
              <a:cs typeface="Hind Vadodara Light" panose="020B0604020202020204" charset="0"/>
            </a:endParaRPr>
          </a:p>
          <a:p>
            <a:pPr lvl="0">
              <a:lnSpc>
                <a:spcPct val="150000"/>
              </a:lnSpc>
              <a:buClr>
                <a:srgbClr val="0070C0"/>
              </a:buClr>
            </a:pPr>
            <a:r>
              <a:rPr lang="pt-PT" sz="1800" b="1" kern="1200" dirty="0">
                <a:solidFill>
                  <a:prstClr val="black"/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Criar e entregar valor, manter relações duradouras com clientes e gerar receita implica custos:</a:t>
            </a:r>
          </a:p>
          <a:p>
            <a:pPr marL="342900" lvl="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PT" sz="1800" kern="1200" dirty="0">
                <a:solidFill>
                  <a:prstClr val="black"/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Quais são os custos mais importantes inerentes ao nosso modelo de negócio? </a:t>
            </a:r>
          </a:p>
          <a:p>
            <a:pPr marL="342900" lvl="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PT" sz="1800" kern="1200" dirty="0">
                <a:solidFill>
                  <a:prstClr val="black"/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Quais são os recursos-chave mais caros? </a:t>
            </a:r>
          </a:p>
          <a:p>
            <a:pPr marL="342900" lvl="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PT" sz="1800" kern="1200" dirty="0">
                <a:solidFill>
                  <a:prstClr val="black"/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Quais são as atividades-chave mais caras? </a:t>
            </a:r>
          </a:p>
          <a:p>
            <a:pPr marL="914400" lvl="2">
              <a:buClr>
                <a:srgbClr val="0070C0"/>
              </a:buClr>
            </a:pPr>
            <a:r>
              <a:rPr lang="es-ES_tradnl" sz="1800" b="1" kern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Custos</a:t>
            </a:r>
            <a:r>
              <a:rPr lang="es-ES_tradnl" sz="18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 </a:t>
            </a:r>
            <a:r>
              <a:rPr lang="es-ES_tradnl" sz="1800" b="1" kern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fixos</a:t>
            </a:r>
            <a:endParaRPr lang="es-ES_tradnl" sz="1800" b="1" kern="1200" dirty="0">
              <a:solidFill>
                <a:prstClr val="black">
                  <a:lumMod val="65000"/>
                  <a:lumOff val="35000"/>
                </a:prstClr>
              </a:solidFill>
              <a:latin typeface="Hind Vadodara Light" panose="020B0604020202020204" charset="0"/>
              <a:ea typeface="+mn-ea"/>
              <a:cs typeface="Hind Vadodara Light" panose="020B0604020202020204" charset="0"/>
            </a:endParaRPr>
          </a:p>
          <a:p>
            <a:pPr marL="914400" lvl="2">
              <a:buClr>
                <a:srgbClr val="0070C0"/>
              </a:buClr>
            </a:pPr>
            <a:r>
              <a:rPr lang="es-ES_tradnl" sz="1800" b="1" kern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Custos</a:t>
            </a:r>
            <a:r>
              <a:rPr lang="es-ES_tradnl" sz="18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 </a:t>
            </a:r>
            <a:r>
              <a:rPr lang="es-ES_tradnl" sz="1800" b="1" kern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variáveis</a:t>
            </a:r>
            <a:endParaRPr lang="es-ES_tradnl" sz="1800" b="1" kern="1200" dirty="0">
              <a:solidFill>
                <a:prstClr val="black">
                  <a:lumMod val="65000"/>
                  <a:lumOff val="35000"/>
                </a:prstClr>
              </a:solidFill>
              <a:latin typeface="Hind Vadodara Light" panose="020B0604020202020204" charset="0"/>
              <a:ea typeface="+mn-ea"/>
              <a:cs typeface="Hind Vadodara Light" panose="020B0604020202020204" charset="0"/>
            </a:endParaRPr>
          </a:p>
          <a:p>
            <a:pPr marL="914400" lvl="2">
              <a:buClr>
                <a:srgbClr val="0070C0"/>
              </a:buClr>
            </a:pPr>
            <a:r>
              <a:rPr lang="es-ES_tradnl" sz="1800" b="1" kern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Economias</a:t>
            </a:r>
            <a:r>
              <a:rPr lang="es-ES_tradnl" sz="18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 de escala</a:t>
            </a:r>
          </a:p>
          <a:p>
            <a:pPr lvl="0" indent="-450215"/>
            <a:endParaRPr lang="en-GB" sz="1800" b="1" dirty="0">
              <a:solidFill>
                <a:srgbClr val="383536"/>
              </a:solidFill>
              <a:latin typeface="Hind Vadodara Light" panose="020B0604020202020204" charset="0"/>
              <a:ea typeface="Times New Roman"/>
              <a:cs typeface="Hind Vadodara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14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 flipH="1">
            <a:off x="546600" y="1713007"/>
            <a:ext cx="8050800" cy="1880700"/>
          </a:xfrm>
          <a:ln>
            <a:noFill/>
          </a:ln>
        </p:spPr>
        <p:txBody>
          <a:bodyPr/>
          <a:lstStyle/>
          <a:p>
            <a:pPr marL="114300" indent="0" algn="l">
              <a:lnSpc>
                <a:spcPct val="150000"/>
              </a:lnSpc>
              <a:buNone/>
            </a:pPr>
            <a:endParaRPr lang="en-US" sz="2000" dirty="0"/>
          </a:p>
          <a:p>
            <a:pPr marL="114300" indent="0" algn="l">
              <a:lnSpc>
                <a:spcPct val="150000"/>
              </a:lnSpc>
              <a:buNone/>
            </a:pPr>
            <a:endParaRPr lang="en-US" sz="2000" dirty="0"/>
          </a:p>
          <a:p>
            <a:pPr marL="114300" indent="0" algn="l">
              <a:lnSpc>
                <a:spcPct val="150000"/>
              </a:lnSpc>
              <a:buNone/>
            </a:pPr>
            <a:endParaRPr lang="en-US" sz="1800" dirty="0"/>
          </a:p>
          <a:p>
            <a:pPr marL="114300" indent="0" algn="l">
              <a:buNone/>
            </a:pPr>
            <a:endParaRPr lang="en-GB" sz="1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19072" y="283608"/>
            <a:ext cx="5879592" cy="630000"/>
          </a:xfrm>
        </p:spPr>
        <p:txBody>
          <a:bodyPr/>
          <a:lstStyle/>
          <a:p>
            <a:r>
              <a:rPr lang="en-GB" dirty="0" err="1">
                <a:latin typeface="Teko Light" panose="020B0604020202020204" charset="0"/>
                <a:cs typeface="Teko Light" panose="020B0604020202020204" charset="0"/>
              </a:rPr>
              <a:t>Demonstraçoes</a:t>
            </a:r>
            <a:r>
              <a:rPr lang="en-GB" dirty="0">
                <a:latin typeface="Teko Light" panose="020B0604020202020204" charset="0"/>
                <a:cs typeface="Teko Light" panose="020B0604020202020204" charset="0"/>
              </a:rPr>
              <a:t> </a:t>
            </a:r>
            <a:r>
              <a:rPr lang="en-GB" dirty="0" err="1">
                <a:latin typeface="Teko Light" panose="020B0604020202020204" charset="0"/>
                <a:cs typeface="Teko Light" panose="020B0604020202020204" charset="0"/>
              </a:rPr>
              <a:t>Financeiras</a:t>
            </a:r>
            <a:endParaRPr lang="en-GB" dirty="0">
              <a:latin typeface="Teko Light" panose="020B0604020202020204" charset="0"/>
              <a:cs typeface="Teko Light" panose="020B060402020202020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D96E00A-89E0-4670-B39C-B828330CBC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41675"/>
              </p:ext>
            </p:extLst>
          </p:nvPr>
        </p:nvGraphicFramePr>
        <p:xfrm>
          <a:off x="2286000" y="1315181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2">
            <a:extLst>
              <a:ext uri="{FF2B5EF4-FFF2-40B4-BE49-F238E27FC236}">
                <a16:creationId xmlns:a16="http://schemas.microsoft.com/office/drawing/2014/main" id="{6D5F44FB-A33E-4BB4-B1BB-A8720F4AA12D}"/>
              </a:ext>
            </a:extLst>
          </p:cNvPr>
          <p:cNvSpPr txBox="1"/>
          <p:nvPr/>
        </p:nvSpPr>
        <p:spPr>
          <a:xfrm>
            <a:off x="116006" y="2017189"/>
            <a:ext cx="216999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600" dirty="0">
                <a:solidFill>
                  <a:prstClr val="black"/>
                </a:solidFill>
                <a:latin typeface="Hind Vadodara Light" panose="020B0604020202020204" charset="0"/>
                <a:cs typeface="Hind Vadodara Light" panose="020B0604020202020204" charset="0"/>
              </a:rPr>
              <a:t>Documento que reflete a situação patrimonial de uma empresa em determinado momento</a:t>
            </a:r>
          </a:p>
        </p:txBody>
      </p:sp>
      <p:sp>
        <p:nvSpPr>
          <p:cNvPr id="7" name="CaixaDeTexto 5">
            <a:extLst>
              <a:ext uri="{FF2B5EF4-FFF2-40B4-BE49-F238E27FC236}">
                <a16:creationId xmlns:a16="http://schemas.microsoft.com/office/drawing/2014/main" id="{EBEC4923-7C3C-4CF7-B11C-CB4390D1B48D}"/>
              </a:ext>
            </a:extLst>
          </p:cNvPr>
          <p:cNvSpPr txBox="1"/>
          <p:nvPr/>
        </p:nvSpPr>
        <p:spPr>
          <a:xfrm>
            <a:off x="3505223" y="3820061"/>
            <a:ext cx="191409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dirty="0">
                <a:latin typeface="Hind Vadodara Light" panose="020B0604020202020204" charset="0"/>
                <a:cs typeface="Hind Vadodara Light" panose="020B0604020202020204" charset="0"/>
              </a:rPr>
              <a:t>Fluxo do dinheiro</a:t>
            </a:r>
          </a:p>
          <a:p>
            <a:r>
              <a:rPr lang="pt-PT" sz="1600" dirty="0">
                <a:latin typeface="Hind Vadodara Light" panose="020B0604020202020204" charset="0"/>
                <a:cs typeface="Hind Vadodara Light" panose="020B0604020202020204" charset="0"/>
              </a:rPr>
              <a:t>No final do dia o que conta são os € que entram no caixa</a:t>
            </a:r>
            <a:endParaRPr lang="en-GB" sz="1600" dirty="0">
              <a:latin typeface="Hind Vadodara Light" panose="020B0604020202020204" charset="0"/>
              <a:cs typeface="Hind Vadodara Light" panose="020B0604020202020204" charset="0"/>
            </a:endParaRPr>
          </a:p>
        </p:txBody>
      </p:sp>
      <p:sp>
        <p:nvSpPr>
          <p:cNvPr id="8" name="CaixaDeTexto 3">
            <a:extLst>
              <a:ext uri="{FF2B5EF4-FFF2-40B4-BE49-F238E27FC236}">
                <a16:creationId xmlns:a16="http://schemas.microsoft.com/office/drawing/2014/main" id="{29277314-B153-42E8-A7E2-6C8B9EB50A82}"/>
              </a:ext>
            </a:extLst>
          </p:cNvPr>
          <p:cNvSpPr txBox="1"/>
          <p:nvPr/>
        </p:nvSpPr>
        <p:spPr>
          <a:xfrm>
            <a:off x="6258623" y="2501936"/>
            <a:ext cx="2637434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dirty="0">
                <a:latin typeface="Hind Vadodara Light" panose="020B0604020202020204" charset="0"/>
                <a:cs typeface="Hind Vadodara Light" panose="020B0604020202020204" charset="0"/>
              </a:rPr>
              <a:t>Demonstração dos resultados (documento que divulga o montante dos resultados obtidos (lucros ou prejuízos)  bem como as componentes que contribuíram para a sua formação: rendimentos e gastos, num determinado período – entre 2 balanços)</a:t>
            </a:r>
          </a:p>
        </p:txBody>
      </p:sp>
    </p:spTree>
    <p:extLst>
      <p:ext uri="{BB962C8B-B14F-4D97-AF65-F5344CB8AC3E}">
        <p14:creationId xmlns:p14="http://schemas.microsoft.com/office/powerpoint/2010/main" val="3835318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1">
            <a:extLst>
              <a:ext uri="{FF2B5EF4-FFF2-40B4-BE49-F238E27FC236}">
                <a16:creationId xmlns:a16="http://schemas.microsoft.com/office/drawing/2014/main" id="{61B31874-6B63-4C38-AED0-483247C2308A}"/>
              </a:ext>
            </a:extLst>
          </p:cNvPr>
          <p:cNvSpPr txBox="1">
            <a:spLocks noGrp="1" noChangeArrowheads="1"/>
          </p:cNvSpPr>
          <p:nvPr>
            <p:ph type="title" idx="6"/>
          </p:nvPr>
        </p:nvSpPr>
        <p:spPr bwMode="auto">
          <a:xfrm>
            <a:off x="2420938" y="284163"/>
            <a:ext cx="4302125" cy="73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PT" sz="3600" kern="1200" dirty="0">
                <a:solidFill>
                  <a:prstClr val="black"/>
                </a:solidFill>
                <a:latin typeface="Teko Light" panose="020B0604020202020204" charset="0"/>
                <a:ea typeface="+mn-ea"/>
                <a:cs typeface="Teko Light" panose="020B0604020202020204" charset="0"/>
              </a:rPr>
              <a:t>O Balanço</a:t>
            </a:r>
          </a:p>
        </p:txBody>
      </p:sp>
      <p:sp>
        <p:nvSpPr>
          <p:cNvPr id="10" name="Rectângulo 13">
            <a:extLst>
              <a:ext uri="{FF2B5EF4-FFF2-40B4-BE49-F238E27FC236}">
                <a16:creationId xmlns:a16="http://schemas.microsoft.com/office/drawing/2014/main" id="{24423B8C-2A6A-41DB-9680-FA76D1257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296" y="1035845"/>
            <a:ext cx="6903720" cy="205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altLang="pt-PT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ind Vadodara Light" panose="020B0604020202020204" charset="0"/>
              <a:ea typeface="+mn-ea"/>
              <a:cs typeface="Hind Vadodara Light" panose="020B0604020202020204" charset="0"/>
            </a:endParaRPr>
          </a:p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altLang="pt-PT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           APLICAÇÕES                                     ORIGENS</a:t>
            </a:r>
          </a:p>
          <a:p>
            <a:pPr marL="0" marR="0" lvl="0" indent="0" defTabSz="6858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altLang="pt-PT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ind Vadodara Light" panose="020B0604020202020204" charset="0"/>
              <a:ea typeface="+mn-ea"/>
              <a:cs typeface="Hind Vadodara Light" panose="020B0604020202020204" charset="0"/>
            </a:endParaRPr>
          </a:p>
          <a:p>
            <a:pPr marL="0" marR="0" lvl="0" indent="0" defTabSz="6858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altLang="pt-PT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ind Vadodara Light" panose="020B0604020202020204" charset="0"/>
              <a:ea typeface="+mn-ea"/>
              <a:cs typeface="Hind Vadodara Light" panose="020B0604020202020204" charset="0"/>
            </a:endParaRPr>
          </a:p>
          <a:p>
            <a:pPr marL="0" marR="0" lvl="0" indent="0" defTabSz="6858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altLang="pt-PT" sz="135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ind Vadodara Light" panose="020B0604020202020204" charset="0"/>
              <a:ea typeface="+mn-ea"/>
              <a:cs typeface="Hind Vadodara Light" panose="020B0604020202020204" charset="0"/>
            </a:endParaRPr>
          </a:p>
          <a:p>
            <a:pPr marL="0" marR="0" lvl="0" indent="0" defTabSz="6858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altLang="pt-PT" sz="135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ind Vadodara Light" panose="020B0604020202020204" charset="0"/>
              <a:ea typeface="+mn-ea"/>
              <a:cs typeface="Hind Vadodara Light" panose="020B0604020202020204" charset="0"/>
            </a:endParaRPr>
          </a:p>
          <a:p>
            <a:pPr marL="0" marR="0" lvl="0" indent="0" defTabSz="6858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altLang="pt-PT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ind Vadodara Light" panose="020B0604020202020204" charset="0"/>
              <a:ea typeface="+mn-ea"/>
              <a:cs typeface="Hind Vadodara Light" panose="020B0604020202020204" charset="0"/>
            </a:endParaRPr>
          </a:p>
        </p:txBody>
      </p:sp>
      <p:sp>
        <p:nvSpPr>
          <p:cNvPr id="11" name="CaixaDeTexto 17">
            <a:extLst>
              <a:ext uri="{FF2B5EF4-FFF2-40B4-BE49-F238E27FC236}">
                <a16:creationId xmlns:a16="http://schemas.microsoft.com/office/drawing/2014/main" id="{0D46A36C-ED39-4EB3-9ED4-3758E327C7D4}"/>
              </a:ext>
            </a:extLst>
          </p:cNvPr>
          <p:cNvSpPr txBox="1"/>
          <p:nvPr/>
        </p:nvSpPr>
        <p:spPr>
          <a:xfrm>
            <a:off x="2287730" y="1642500"/>
            <a:ext cx="2321719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PT" sz="1800" b="1" kern="1200" dirty="0">
                <a:solidFill>
                  <a:prstClr val="black"/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Ativos</a:t>
            </a:r>
          </a:p>
          <a:p>
            <a:pPr marL="214308" indent="-214308"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pt-PT" sz="1800" kern="1200" dirty="0">
                <a:solidFill>
                  <a:prstClr val="black"/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Ativo não corrente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 dirty="0">
              <a:solidFill>
                <a:prstClr val="black"/>
              </a:solidFill>
              <a:latin typeface="Hind Vadodara Light" panose="020B0604020202020204" charset="0"/>
              <a:ea typeface="+mn-ea"/>
              <a:cs typeface="Hind Vadodara Light" panose="020B060402020202020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 dirty="0">
              <a:solidFill>
                <a:prstClr val="black"/>
              </a:solidFill>
              <a:latin typeface="Hind Vadodara Light" panose="020B0604020202020204" charset="0"/>
              <a:ea typeface="+mn-ea"/>
              <a:cs typeface="Hind Vadodara Light" panose="020B0604020202020204" charset="0"/>
            </a:endParaRPr>
          </a:p>
          <a:p>
            <a:pPr marL="214308" indent="-214308"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pt-PT" sz="1800" kern="1200" dirty="0">
                <a:solidFill>
                  <a:prstClr val="black"/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Ativo Corrente</a:t>
            </a:r>
          </a:p>
          <a:p>
            <a:pPr marL="214308" indent="-214308"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endParaRPr lang="pt-PT" sz="1800" kern="1200" dirty="0">
              <a:solidFill>
                <a:prstClr val="black"/>
              </a:solidFill>
              <a:latin typeface="Hind Vadodara Light" panose="020B0604020202020204" charset="0"/>
              <a:ea typeface="+mn-ea"/>
              <a:cs typeface="Hind Vadodara Light" panose="020B060402020202020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 dirty="0">
              <a:solidFill>
                <a:prstClr val="black"/>
              </a:solidFill>
              <a:latin typeface="Hind Vadodara Light" panose="020B0604020202020204" charset="0"/>
              <a:ea typeface="+mn-ea"/>
              <a:cs typeface="Hind Vadodara Light" panose="020B0604020202020204" charset="0"/>
            </a:endParaRPr>
          </a:p>
        </p:txBody>
      </p:sp>
      <p:sp>
        <p:nvSpPr>
          <p:cNvPr id="12" name="CaixaDeTexto 16">
            <a:extLst>
              <a:ext uri="{FF2B5EF4-FFF2-40B4-BE49-F238E27FC236}">
                <a16:creationId xmlns:a16="http://schemas.microsoft.com/office/drawing/2014/main" id="{14EF9C91-E0EB-42B6-BE7E-C3A5D2C158C6}"/>
              </a:ext>
            </a:extLst>
          </p:cNvPr>
          <p:cNvSpPr txBox="1"/>
          <p:nvPr/>
        </p:nvSpPr>
        <p:spPr>
          <a:xfrm>
            <a:off x="5492207" y="1649705"/>
            <a:ext cx="2225329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PT" sz="1800" b="1" kern="1200" dirty="0">
                <a:solidFill>
                  <a:prstClr val="black"/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Capitais Próprios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 dirty="0">
              <a:solidFill>
                <a:prstClr val="black"/>
              </a:solidFill>
              <a:latin typeface="Hind Vadodara Light" panose="020B0604020202020204" charset="0"/>
              <a:ea typeface="+mn-ea"/>
              <a:cs typeface="Hind Vadodara Light" panose="020B060402020202020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PT" sz="1800" kern="1200" dirty="0">
                <a:solidFill>
                  <a:prstClr val="black"/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 </a:t>
            </a:r>
            <a:r>
              <a:rPr lang="pt-PT" sz="1800" b="1" kern="1200" dirty="0">
                <a:solidFill>
                  <a:prstClr val="black"/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Passivos</a:t>
            </a:r>
          </a:p>
          <a:p>
            <a:pPr marL="214308" indent="-214308"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pt-PT" sz="1800" kern="1200" dirty="0">
                <a:solidFill>
                  <a:prstClr val="black"/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Passivo não corrente</a:t>
            </a:r>
          </a:p>
          <a:p>
            <a:pPr marL="214308" indent="-214308"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pt-PT" sz="1800" kern="1200" dirty="0">
                <a:solidFill>
                  <a:prstClr val="black"/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Passivo Corrente</a:t>
            </a:r>
          </a:p>
        </p:txBody>
      </p:sp>
      <p:sp>
        <p:nvSpPr>
          <p:cNvPr id="13" name="CaixaDeTexto 18">
            <a:extLst>
              <a:ext uri="{FF2B5EF4-FFF2-40B4-BE49-F238E27FC236}">
                <a16:creationId xmlns:a16="http://schemas.microsoft.com/office/drawing/2014/main" id="{CB3DBD3F-DCA3-49BB-8175-79E88292D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3746" y="2032844"/>
            <a:ext cx="921653" cy="4154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PT" sz="1050" b="1" kern="1200" dirty="0">
                <a:solidFill>
                  <a:srgbClr val="FF6600"/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Capitais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PT" sz="1050" b="1" kern="1200" dirty="0">
                <a:solidFill>
                  <a:srgbClr val="FF6600"/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permanentes</a:t>
            </a:r>
          </a:p>
        </p:txBody>
      </p:sp>
      <p:sp>
        <p:nvSpPr>
          <p:cNvPr id="14" name="Chaveta à direita 19">
            <a:extLst>
              <a:ext uri="{FF2B5EF4-FFF2-40B4-BE49-F238E27FC236}">
                <a16:creationId xmlns:a16="http://schemas.microsoft.com/office/drawing/2014/main" id="{37A774B8-6E4D-4549-86E8-83AD3426EFFE}"/>
              </a:ext>
            </a:extLst>
          </p:cNvPr>
          <p:cNvSpPr/>
          <p:nvPr/>
        </p:nvSpPr>
        <p:spPr>
          <a:xfrm>
            <a:off x="7650622" y="1819111"/>
            <a:ext cx="272653" cy="104060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5" name="CaixaDeTexto 20">
            <a:extLst>
              <a:ext uri="{FF2B5EF4-FFF2-40B4-BE49-F238E27FC236}">
                <a16:creationId xmlns:a16="http://schemas.microsoft.com/office/drawing/2014/main" id="{20416C60-CCCF-46CA-90B7-85D536452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2906" y="2964521"/>
            <a:ext cx="817960" cy="4154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PT" sz="1050" b="1" kern="1200" dirty="0">
                <a:solidFill>
                  <a:srgbClr val="FF6600"/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Passivo circulante</a:t>
            </a:r>
          </a:p>
        </p:txBody>
      </p:sp>
      <p:sp>
        <p:nvSpPr>
          <p:cNvPr id="16" name="CaixaDeTexto 3">
            <a:extLst>
              <a:ext uri="{FF2B5EF4-FFF2-40B4-BE49-F238E27FC236}">
                <a16:creationId xmlns:a16="http://schemas.microsoft.com/office/drawing/2014/main" id="{7F7A139E-4E0D-4153-B9B3-1F0B2BD28F59}"/>
              </a:ext>
            </a:extLst>
          </p:cNvPr>
          <p:cNvSpPr txBox="1"/>
          <p:nvPr/>
        </p:nvSpPr>
        <p:spPr>
          <a:xfrm>
            <a:off x="2838090" y="4017891"/>
            <a:ext cx="37667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pt-PT" sz="1800" kern="1200" dirty="0">
                <a:solidFill>
                  <a:srgbClr val="FF6600"/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Ativo = Capitais Próprios + Passivo</a:t>
            </a:r>
            <a:endParaRPr lang="en-GB" sz="1800" kern="1200" dirty="0">
              <a:solidFill>
                <a:srgbClr val="FF6600"/>
              </a:solidFill>
              <a:latin typeface="Hind Vadodara Light" panose="020B0604020202020204" charset="0"/>
              <a:ea typeface="+mn-ea"/>
              <a:cs typeface="Hind Vadodara Light" panose="020B0604020202020204" charset="0"/>
            </a:endParaRPr>
          </a:p>
        </p:txBody>
      </p:sp>
      <p:sp>
        <p:nvSpPr>
          <p:cNvPr id="17" name="CaixaDeTexto 20">
            <a:extLst>
              <a:ext uri="{FF2B5EF4-FFF2-40B4-BE49-F238E27FC236}">
                <a16:creationId xmlns:a16="http://schemas.microsoft.com/office/drawing/2014/main" id="{1F4563BE-89DB-448D-BFD0-278EC4735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039" y="2913710"/>
            <a:ext cx="817960" cy="4154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PT" sz="1050" b="1" kern="1200" dirty="0">
                <a:solidFill>
                  <a:srgbClr val="FF6600"/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Ativo circulante</a:t>
            </a:r>
          </a:p>
        </p:txBody>
      </p:sp>
    </p:spTree>
    <p:extLst>
      <p:ext uri="{BB962C8B-B14F-4D97-AF65-F5344CB8AC3E}">
        <p14:creationId xmlns:p14="http://schemas.microsoft.com/office/powerpoint/2010/main" val="2331123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9">
            <a:extLst>
              <a:ext uri="{FF2B5EF4-FFF2-40B4-BE49-F238E27FC236}">
                <a16:creationId xmlns:a16="http://schemas.microsoft.com/office/drawing/2014/main" id="{D59A69EC-1A1C-45C0-BCC8-ED60FD86980B}"/>
              </a:ext>
            </a:extLst>
          </p:cNvPr>
          <p:cNvSpPr/>
          <p:nvPr/>
        </p:nvSpPr>
        <p:spPr>
          <a:xfrm>
            <a:off x="2532870" y="1672141"/>
            <a:ext cx="1620441" cy="10320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PT" sz="1800" kern="1200" dirty="0">
                <a:solidFill>
                  <a:prstClr val="black"/>
                </a:solidFill>
                <a:latin typeface="Hind Vadodara Light" panose="020B0604020202020204" charset="0"/>
                <a:cs typeface="Hind Vadodara Light" panose="020B0604020202020204" charset="0"/>
              </a:rPr>
              <a:t>Gastos</a:t>
            </a:r>
          </a:p>
        </p:txBody>
      </p:sp>
      <p:sp>
        <p:nvSpPr>
          <p:cNvPr id="10" name="Rectângulo 10">
            <a:extLst>
              <a:ext uri="{FF2B5EF4-FFF2-40B4-BE49-F238E27FC236}">
                <a16:creationId xmlns:a16="http://schemas.microsoft.com/office/drawing/2014/main" id="{BE96BB7F-2480-4161-910B-89FB58C42779}"/>
              </a:ext>
            </a:extLst>
          </p:cNvPr>
          <p:cNvSpPr/>
          <p:nvPr/>
        </p:nvSpPr>
        <p:spPr>
          <a:xfrm>
            <a:off x="4301730" y="1670041"/>
            <a:ext cx="2286728" cy="15092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 dirty="0">
              <a:solidFill>
                <a:prstClr val="black"/>
              </a:solidFill>
              <a:latin typeface="Hind Vadodara Light" panose="020B0604020202020204" charset="0"/>
              <a:cs typeface="Hind Vadodara Light" panose="020B0604020202020204" charset="0"/>
            </a:endParaRPr>
          </a:p>
        </p:txBody>
      </p:sp>
      <p:sp>
        <p:nvSpPr>
          <p:cNvPr id="11" name="CaixaDeTexto 11">
            <a:extLst>
              <a:ext uri="{FF2B5EF4-FFF2-40B4-BE49-F238E27FC236}">
                <a16:creationId xmlns:a16="http://schemas.microsoft.com/office/drawing/2014/main" id="{C244A984-CD57-42F8-8F41-BEA206A46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460" y="2830826"/>
            <a:ext cx="17912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PT" sz="1800" kern="1200" dirty="0">
                <a:solidFill>
                  <a:prstClr val="black"/>
                </a:solidFill>
                <a:latin typeface="Arial" panose="020B0604020202020204"/>
                <a:ea typeface="+mn-ea"/>
              </a:rPr>
              <a:t>Rendimentos</a:t>
            </a:r>
          </a:p>
        </p:txBody>
      </p:sp>
      <p:sp>
        <p:nvSpPr>
          <p:cNvPr id="12" name="Rectângulo 12">
            <a:extLst>
              <a:ext uri="{FF2B5EF4-FFF2-40B4-BE49-F238E27FC236}">
                <a16:creationId xmlns:a16="http://schemas.microsoft.com/office/drawing/2014/main" id="{79FE4228-5D18-4061-93EE-9728B042D076}"/>
              </a:ext>
            </a:extLst>
          </p:cNvPr>
          <p:cNvSpPr/>
          <p:nvPr/>
        </p:nvSpPr>
        <p:spPr>
          <a:xfrm>
            <a:off x="2532869" y="2810469"/>
            <a:ext cx="1620441" cy="404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PT" sz="1800" kern="1200" dirty="0">
                <a:solidFill>
                  <a:prstClr val="black"/>
                </a:solidFill>
                <a:latin typeface="Hind Vadodara Light" panose="020B0604020202020204" charset="0"/>
                <a:cs typeface="Hind Vadodara Light" panose="020B0604020202020204" charset="0"/>
              </a:rPr>
              <a:t>Resultado</a:t>
            </a:r>
          </a:p>
        </p:txBody>
      </p:sp>
      <p:sp>
        <p:nvSpPr>
          <p:cNvPr id="13" name="CaixaDeTexto 2">
            <a:extLst>
              <a:ext uri="{FF2B5EF4-FFF2-40B4-BE49-F238E27FC236}">
                <a16:creationId xmlns:a16="http://schemas.microsoft.com/office/drawing/2014/main" id="{ED504A08-A160-44B5-BB79-85F5A4BFB2EB}"/>
              </a:ext>
            </a:extLst>
          </p:cNvPr>
          <p:cNvSpPr txBox="1"/>
          <p:nvPr/>
        </p:nvSpPr>
        <p:spPr>
          <a:xfrm>
            <a:off x="2420938" y="3641906"/>
            <a:ext cx="4060710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pt-PT" sz="1800" kern="1200" dirty="0">
                <a:solidFill>
                  <a:srgbClr val="FF6600"/>
                </a:solidFill>
                <a:latin typeface="Hind Vadodara Light" panose="020B0604020202020204" charset="0"/>
                <a:ea typeface="+mn-ea"/>
                <a:cs typeface="Hind Vadodara Light" panose="020B0604020202020204" charset="0"/>
              </a:rPr>
              <a:t>Rendimentos - Gastos = Resultado</a:t>
            </a:r>
            <a:endParaRPr lang="en-GB" sz="1800" kern="1200" dirty="0">
              <a:solidFill>
                <a:srgbClr val="FF6600"/>
              </a:solidFill>
              <a:latin typeface="Hind Vadodara Light" panose="020B0604020202020204" charset="0"/>
              <a:ea typeface="+mn-ea"/>
              <a:cs typeface="Hind Vadodara Light" panose="020B0604020202020204" charset="0"/>
            </a:endParaRPr>
          </a:p>
        </p:txBody>
      </p:sp>
      <p:sp>
        <p:nvSpPr>
          <p:cNvPr id="14" name="CaixaDeTexto 1">
            <a:extLst>
              <a:ext uri="{FF2B5EF4-FFF2-40B4-BE49-F238E27FC236}">
                <a16:creationId xmlns:a16="http://schemas.microsoft.com/office/drawing/2014/main" id="{30A5C071-7541-4894-AA0D-B36643DD680B}"/>
              </a:ext>
            </a:extLst>
          </p:cNvPr>
          <p:cNvSpPr txBox="1">
            <a:spLocks noGrp="1" noChangeArrowheads="1"/>
          </p:cNvSpPr>
          <p:nvPr>
            <p:ph type="title" idx="6"/>
          </p:nvPr>
        </p:nvSpPr>
        <p:spPr bwMode="auto">
          <a:xfrm>
            <a:off x="2420938" y="284163"/>
            <a:ext cx="4302125" cy="73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PT" sz="3600" kern="1200" dirty="0">
                <a:solidFill>
                  <a:prstClr val="black"/>
                </a:solidFill>
                <a:latin typeface="Teko Light" panose="020B0604020202020204" charset="0"/>
                <a:ea typeface="+mn-ea"/>
                <a:cs typeface="Teko Light" panose="020B0604020202020204" charset="0"/>
              </a:rPr>
              <a:t>A Demonstração de Resultados</a:t>
            </a:r>
          </a:p>
        </p:txBody>
      </p:sp>
    </p:spTree>
    <p:extLst>
      <p:ext uri="{BB962C8B-B14F-4D97-AF65-F5344CB8AC3E}">
        <p14:creationId xmlns:p14="http://schemas.microsoft.com/office/powerpoint/2010/main" val="1612411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Planeamento</a:t>
            </a:r>
            <a:r>
              <a:rPr lang="en-GB" dirty="0"/>
              <a:t> </a:t>
            </a:r>
            <a:r>
              <a:rPr lang="en-GB" dirty="0" err="1"/>
              <a:t>Financeiro</a:t>
            </a:r>
            <a:endParaRPr lang="en-GB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88168" y="1232825"/>
            <a:ext cx="7967663" cy="236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PT" altLang="en-US" sz="2000" kern="1200" dirty="0">
                <a:solidFill>
                  <a:prstClr val="black"/>
                </a:solidFill>
                <a:latin typeface="Hind Vadodara Light" panose="020B0604020202020204" charset="0"/>
                <a:cs typeface="Hind Vadodara Light" panose="020B0604020202020204" charset="0"/>
              </a:rPr>
              <a:t>Um projeto de investimento pode ser entendido como uma proposta de aplicação no presente de um conjunto de recursos (por natureza escassos) feita com a intenção de gerar no futuro um fluxo de bens e serviços de valor bem determinado através do qual se pretendem atingir objetivos de natureza empresarial e social.</a:t>
            </a:r>
          </a:p>
        </p:txBody>
      </p:sp>
    </p:spTree>
    <p:extLst>
      <p:ext uri="{BB962C8B-B14F-4D97-AF65-F5344CB8AC3E}">
        <p14:creationId xmlns:p14="http://schemas.microsoft.com/office/powerpoint/2010/main" val="285943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 flipH="1">
            <a:off x="546600" y="1494643"/>
            <a:ext cx="8050800" cy="1880700"/>
          </a:xfrm>
        </p:spPr>
        <p:txBody>
          <a:bodyPr/>
          <a:lstStyle/>
          <a:p>
            <a:pPr marL="285750" indent="-171450" algn="l">
              <a:buFont typeface="Arial" panose="020B0604020202020204" pitchFamily="34" charset="0"/>
              <a:buChar char="•"/>
            </a:pPr>
            <a:r>
              <a:rPr lang="en-GB" sz="2400" dirty="0"/>
              <a:t>BM Canvas: </a:t>
            </a:r>
            <a:r>
              <a:rPr lang="en-GB" sz="2400" dirty="0" err="1"/>
              <a:t>Fluxos</a:t>
            </a:r>
            <a:r>
              <a:rPr lang="en-GB" sz="2400" dirty="0"/>
              <a:t> de </a:t>
            </a:r>
            <a:r>
              <a:rPr lang="en-GB" sz="2400" dirty="0" err="1"/>
              <a:t>Receita</a:t>
            </a:r>
            <a:r>
              <a:rPr lang="en-GB" sz="2400" dirty="0"/>
              <a:t> e Estrutura de Custos </a:t>
            </a:r>
          </a:p>
          <a:p>
            <a:pPr marL="285750" indent="-171450" algn="l">
              <a:buFont typeface="Arial" panose="020B0604020202020204" pitchFamily="34" charset="0"/>
              <a:buChar char="•"/>
            </a:pPr>
            <a:r>
              <a:rPr lang="en-GB" sz="2400" dirty="0" err="1"/>
              <a:t>Projeções</a:t>
            </a:r>
            <a:r>
              <a:rPr lang="en-GB" sz="2400" dirty="0"/>
              <a:t> </a:t>
            </a:r>
            <a:r>
              <a:rPr lang="en-GB" sz="2400" dirty="0" err="1"/>
              <a:t>Financeiras</a:t>
            </a:r>
            <a:r>
              <a:rPr lang="en-GB" sz="2400" dirty="0"/>
              <a:t> </a:t>
            </a:r>
          </a:p>
          <a:p>
            <a:pPr marL="285750" indent="-171450" algn="l">
              <a:buFont typeface="Arial" panose="020B0604020202020204" pitchFamily="34" charset="0"/>
              <a:buChar char="•"/>
            </a:pPr>
            <a:r>
              <a:rPr lang="en-GB" sz="2400" dirty="0"/>
              <a:t>Fontes de </a:t>
            </a:r>
            <a:r>
              <a:rPr lang="en-GB" sz="2400" dirty="0" err="1"/>
              <a:t>Financiamento</a:t>
            </a:r>
            <a:endParaRPr lang="en-GB" sz="2400" dirty="0"/>
          </a:p>
          <a:p>
            <a:pPr marL="285750" indent="-171450" algn="l">
              <a:buFont typeface="Arial" panose="020B0604020202020204" pitchFamily="34" charset="0"/>
              <a:buChar char="•"/>
            </a:pPr>
            <a:r>
              <a:rPr lang="en-GB" sz="2400" dirty="0"/>
              <a:t>O Plano de </a:t>
            </a:r>
            <a:r>
              <a:rPr lang="en-GB" sz="2400" dirty="0" err="1"/>
              <a:t>Negócios</a:t>
            </a:r>
            <a:endParaRPr lang="en-GB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eko Light" panose="020B0604020202020204" charset="0"/>
                <a:cs typeface="Teko Light" panose="020B0604020202020204" charset="0"/>
              </a:rPr>
              <a:t>Programa</a:t>
            </a:r>
            <a:endParaRPr lang="en-GB" dirty="0">
              <a:latin typeface="Teko Light" panose="020B0604020202020204" charset="0"/>
              <a:cs typeface="Tek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7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Planeamento</a:t>
            </a:r>
            <a:r>
              <a:rPr lang="en-GB" dirty="0"/>
              <a:t> </a:t>
            </a:r>
            <a:r>
              <a:rPr lang="en-GB" dirty="0" err="1"/>
              <a:t>Financeiro</a:t>
            </a:r>
            <a:endParaRPr lang="en-GB" dirty="0"/>
          </a:p>
        </p:txBody>
      </p:sp>
      <p:sp>
        <p:nvSpPr>
          <p:cNvPr id="4" name="Retângulo 2">
            <a:extLst>
              <a:ext uri="{FF2B5EF4-FFF2-40B4-BE49-F238E27FC236}">
                <a16:creationId xmlns:a16="http://schemas.microsoft.com/office/drawing/2014/main" id="{D8E2D7BD-6493-48E7-BC75-60B69FC0D424}"/>
              </a:ext>
            </a:extLst>
          </p:cNvPr>
          <p:cNvSpPr/>
          <p:nvPr/>
        </p:nvSpPr>
        <p:spPr>
          <a:xfrm>
            <a:off x="457200" y="990548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>
                <a:latin typeface="Hind Vadodara Light" panose="020B0604020202020204" charset="0"/>
                <a:cs typeface="Hind Vadodara Light" panose="020B0604020202020204" charset="0"/>
              </a:rPr>
              <a:t>Cada decisão de investimento contém risco: ela é um comprometimento de recursos presentes com um futuro incerto e desconhecido.</a:t>
            </a:r>
          </a:p>
        </p:txBody>
      </p:sp>
      <p:pic>
        <p:nvPicPr>
          <p:cNvPr id="5" name="Marcador de Posição de Conteúdo 3">
            <a:extLst>
              <a:ext uri="{FF2B5EF4-FFF2-40B4-BE49-F238E27FC236}">
                <a16:creationId xmlns:a16="http://schemas.microsoft.com/office/drawing/2014/main" id="{C64463C3-E976-4CBB-9F86-82482C50D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52" y="1592321"/>
            <a:ext cx="1595596" cy="1691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7">
            <a:extLst>
              <a:ext uri="{FF2B5EF4-FFF2-40B4-BE49-F238E27FC236}">
                <a16:creationId xmlns:a16="http://schemas.microsoft.com/office/drawing/2014/main" id="{2241906D-6026-4D3D-950C-459C1B0C4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000" y="1692349"/>
            <a:ext cx="1596788" cy="1529270"/>
          </a:xfrm>
          <a:prstGeom prst="rect">
            <a:avLst/>
          </a:prstGeom>
        </p:spPr>
      </p:pic>
      <p:sp>
        <p:nvSpPr>
          <p:cNvPr id="7" name="CaixaDeTexto 4">
            <a:extLst>
              <a:ext uri="{FF2B5EF4-FFF2-40B4-BE49-F238E27FC236}">
                <a16:creationId xmlns:a16="http://schemas.microsoft.com/office/drawing/2014/main" id="{7B5E66C8-F4F7-4F06-9EB2-DD6CA071B087}"/>
              </a:ext>
            </a:extLst>
          </p:cNvPr>
          <p:cNvSpPr txBox="1"/>
          <p:nvPr/>
        </p:nvSpPr>
        <p:spPr>
          <a:xfrm>
            <a:off x="2421000" y="2042858"/>
            <a:ext cx="392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O Valor do dinheiro no tempo</a:t>
            </a:r>
            <a:endParaRPr lang="en-GB" dirty="0"/>
          </a:p>
        </p:txBody>
      </p:sp>
      <p:cxnSp>
        <p:nvCxnSpPr>
          <p:cNvPr id="8" name="Conexão reta unidirecional 9">
            <a:extLst>
              <a:ext uri="{FF2B5EF4-FFF2-40B4-BE49-F238E27FC236}">
                <a16:creationId xmlns:a16="http://schemas.microsoft.com/office/drawing/2014/main" id="{ABC3AC8A-A4EA-4A29-B93C-050E8C3B7991}"/>
              </a:ext>
            </a:extLst>
          </p:cNvPr>
          <p:cNvCxnSpPr/>
          <p:nvPr/>
        </p:nvCxnSpPr>
        <p:spPr>
          <a:xfrm>
            <a:off x="2339448" y="2730076"/>
            <a:ext cx="39379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8F82F4E5-96BB-49D1-8295-E0C2A9E5D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651" y="3194941"/>
            <a:ext cx="6308397" cy="1916022"/>
          </a:xfrm>
          <a:prstGeom prst="rect">
            <a:avLst/>
          </a:prstGeom>
          <a:ln w="3175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4106403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Planeamento</a:t>
            </a:r>
            <a:r>
              <a:rPr lang="en-GB" dirty="0"/>
              <a:t> </a:t>
            </a:r>
            <a:r>
              <a:rPr lang="en-GB" dirty="0" err="1"/>
              <a:t>Financeiro</a:t>
            </a:r>
            <a:endParaRPr lang="en-GB" dirty="0"/>
          </a:p>
        </p:txBody>
      </p:sp>
      <p:pic>
        <p:nvPicPr>
          <p:cNvPr id="10" name="Marcador de Posição de Conteúdo 3">
            <a:extLst>
              <a:ext uri="{FF2B5EF4-FFF2-40B4-BE49-F238E27FC236}">
                <a16:creationId xmlns:a16="http://schemas.microsoft.com/office/drawing/2014/main" id="{49DE36D6-2C71-4942-8777-889D461D2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58" y="792161"/>
            <a:ext cx="7611909" cy="43513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2" name="CaixaDeTexto 2">
            <a:extLst>
              <a:ext uri="{FF2B5EF4-FFF2-40B4-BE49-F238E27FC236}">
                <a16:creationId xmlns:a16="http://schemas.microsoft.com/office/drawing/2014/main" id="{4877E08F-103E-4B99-8508-9B0E2AC8F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560" y="3752454"/>
            <a:ext cx="1331913" cy="276999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VAL, TIR, PRI…</a:t>
            </a:r>
          </a:p>
        </p:txBody>
      </p:sp>
    </p:spTree>
    <p:extLst>
      <p:ext uri="{BB962C8B-B14F-4D97-AF65-F5344CB8AC3E}">
        <p14:creationId xmlns:p14="http://schemas.microsoft.com/office/powerpoint/2010/main" val="3784922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>
            <a:extLst>
              <a:ext uri="{FF2B5EF4-FFF2-40B4-BE49-F238E27FC236}">
                <a16:creationId xmlns:a16="http://schemas.microsoft.com/office/drawing/2014/main" id="{3A4D797F-4788-4306-91C2-F019DECAA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4" y="1065916"/>
            <a:ext cx="8312151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3"/>
              </a:buClr>
              <a:buSzTx/>
              <a:buFontTx/>
              <a:buNone/>
            </a:pPr>
            <a:r>
              <a:rPr lang="pt-PT" altLang="pt-PT" sz="2200" b="1" u="sng" dirty="0">
                <a:latin typeface="Hind Vadodara Light" panose="020B0604020202020204" charset="0"/>
                <a:cs typeface="Hind Vadodara Light" panose="020B0604020202020204" charset="0"/>
              </a:rPr>
              <a:t>Capital próprio:</a:t>
            </a:r>
          </a:p>
          <a:p>
            <a:pPr eaLnBrk="1" hangingPunct="1">
              <a:spcBef>
                <a:spcPct val="50000"/>
              </a:spcBef>
              <a:buClr>
                <a:schemeClr val="accent3"/>
              </a:buClr>
              <a:buSzTx/>
              <a:buFontTx/>
              <a:buChar char="•"/>
            </a:pPr>
            <a:r>
              <a:rPr lang="pt-PT" altLang="pt-PT" sz="2200" dirty="0">
                <a:latin typeface="Hind Vadodara Light" panose="020B0604020202020204" charset="0"/>
                <a:cs typeface="Hind Vadodara Light" panose="020B0604020202020204" charset="0"/>
              </a:rPr>
              <a:t> Autofinanciamento = Meios Libertos Líquidos Retidos;</a:t>
            </a:r>
          </a:p>
          <a:p>
            <a:pPr eaLnBrk="1" hangingPunct="1">
              <a:spcBef>
                <a:spcPct val="50000"/>
              </a:spcBef>
              <a:buClr>
                <a:schemeClr val="accent3"/>
              </a:buClr>
              <a:buSzTx/>
              <a:buFontTx/>
              <a:buChar char="•"/>
            </a:pPr>
            <a:r>
              <a:rPr lang="pt-PT" altLang="pt-PT" sz="2200" dirty="0">
                <a:latin typeface="Hind Vadodara Light" panose="020B0604020202020204" charset="0"/>
                <a:cs typeface="Hind Vadodara Light" panose="020B0604020202020204" charset="0"/>
              </a:rPr>
              <a:t> Capital dos promotores;</a:t>
            </a:r>
          </a:p>
          <a:p>
            <a:pPr eaLnBrk="1" hangingPunct="1">
              <a:spcBef>
                <a:spcPct val="50000"/>
              </a:spcBef>
              <a:buClr>
                <a:schemeClr val="accent3"/>
              </a:buClr>
              <a:buSzTx/>
              <a:buFontTx/>
              <a:buChar char="•"/>
            </a:pPr>
            <a:r>
              <a:rPr lang="pt-PT" altLang="pt-PT" sz="2200" dirty="0">
                <a:latin typeface="Hind Vadodara Light" panose="020B0604020202020204" charset="0"/>
                <a:cs typeface="Hind Vadodara Light" panose="020B0604020202020204" charset="0"/>
              </a:rPr>
              <a:t> FFF;</a:t>
            </a:r>
          </a:p>
          <a:p>
            <a:pPr eaLnBrk="1" hangingPunct="1">
              <a:spcBef>
                <a:spcPct val="50000"/>
              </a:spcBef>
              <a:buClr>
                <a:schemeClr val="accent3"/>
              </a:buClr>
              <a:buSzTx/>
              <a:buFontTx/>
              <a:buChar char="•"/>
            </a:pPr>
            <a:r>
              <a:rPr lang="pt-PT" altLang="pt-PT" sz="2200" dirty="0">
                <a:latin typeface="Hind Vadodara Light" panose="020B0604020202020204" charset="0"/>
                <a:cs typeface="Hind Vadodara Light" panose="020B0604020202020204" charset="0"/>
              </a:rPr>
              <a:t> </a:t>
            </a:r>
            <a:r>
              <a:rPr lang="pt-PT" altLang="pt-PT" sz="2200" dirty="0" err="1">
                <a:latin typeface="Hind Vadodara Light" panose="020B0604020202020204" charset="0"/>
                <a:cs typeface="Hind Vadodara Light" panose="020B0604020202020204" charset="0"/>
              </a:rPr>
              <a:t>Crowdfunding</a:t>
            </a:r>
            <a:r>
              <a:rPr lang="pt-PT" altLang="pt-PT" sz="2200" dirty="0">
                <a:latin typeface="Hind Vadodara Light" panose="020B0604020202020204" charset="0"/>
                <a:cs typeface="Hind Vadodara Light" panose="020B0604020202020204" charset="0"/>
              </a:rPr>
              <a:t>;</a:t>
            </a:r>
          </a:p>
          <a:p>
            <a:pPr eaLnBrk="1" hangingPunct="1">
              <a:spcBef>
                <a:spcPct val="50000"/>
              </a:spcBef>
              <a:buClr>
                <a:schemeClr val="accent3"/>
              </a:buClr>
              <a:buSzTx/>
              <a:buFontTx/>
              <a:buChar char="•"/>
            </a:pPr>
            <a:r>
              <a:rPr lang="pt-PT" altLang="pt-PT" sz="2200" dirty="0">
                <a:latin typeface="Hind Vadodara Light" panose="020B0604020202020204" charset="0"/>
                <a:cs typeface="Hind Vadodara Light" panose="020B0604020202020204" charset="0"/>
              </a:rPr>
              <a:t> Investidores financeiros (Business </a:t>
            </a:r>
            <a:r>
              <a:rPr lang="pt-PT" altLang="pt-PT" sz="2200" dirty="0" err="1">
                <a:latin typeface="Hind Vadodara Light" panose="020B0604020202020204" charset="0"/>
                <a:cs typeface="Hind Vadodara Light" panose="020B0604020202020204" charset="0"/>
              </a:rPr>
              <a:t>Angels</a:t>
            </a:r>
            <a:r>
              <a:rPr lang="pt-PT" altLang="pt-PT" sz="2200" dirty="0">
                <a:latin typeface="Hind Vadodara Light" panose="020B0604020202020204" charset="0"/>
                <a:cs typeface="Hind Vadodara Light" panose="020B0604020202020204" charset="0"/>
              </a:rPr>
              <a:t> e Capital de Risco Formal);</a:t>
            </a:r>
          </a:p>
          <a:p>
            <a:pPr eaLnBrk="1" hangingPunct="1">
              <a:spcBef>
                <a:spcPct val="50000"/>
              </a:spcBef>
              <a:buClr>
                <a:schemeClr val="accent3"/>
              </a:buClr>
              <a:buSzTx/>
              <a:buFontTx/>
              <a:buChar char="•"/>
            </a:pPr>
            <a:r>
              <a:rPr lang="pt-PT" altLang="pt-PT" sz="2200" dirty="0">
                <a:latin typeface="Hind Vadodara Light" panose="020B0604020202020204" charset="0"/>
                <a:cs typeface="Hind Vadodara Light" panose="020B0604020202020204" charset="0"/>
              </a:rPr>
              <a:t> Mercado capitais.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BADC4462-9D30-4959-9C95-F088A39BA511}"/>
              </a:ext>
            </a:extLst>
          </p:cNvPr>
          <p:cNvSpPr txBox="1">
            <a:spLocks/>
          </p:cNvSpPr>
          <p:nvPr/>
        </p:nvSpPr>
        <p:spPr>
          <a:xfrm>
            <a:off x="2421000" y="283608"/>
            <a:ext cx="43020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GB" sz="3600" dirty="0"/>
              <a:t>Fontes de </a:t>
            </a:r>
            <a:r>
              <a:rPr lang="en-GB" sz="3600" dirty="0" err="1"/>
              <a:t>Financiamento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48230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2">
            <a:extLst>
              <a:ext uri="{FF2B5EF4-FFF2-40B4-BE49-F238E27FC236}">
                <a16:creationId xmlns:a16="http://schemas.microsoft.com/office/drawing/2014/main" id="{BADC4462-9D30-4959-9C95-F088A39BA511}"/>
              </a:ext>
            </a:extLst>
          </p:cNvPr>
          <p:cNvSpPr txBox="1">
            <a:spLocks/>
          </p:cNvSpPr>
          <p:nvPr/>
        </p:nvSpPr>
        <p:spPr>
          <a:xfrm>
            <a:off x="2421000" y="283608"/>
            <a:ext cx="43020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eko Light"/>
              <a:buNone/>
              <a:defRPr sz="18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GB" sz="3600" dirty="0"/>
              <a:t>Fontes de </a:t>
            </a:r>
            <a:r>
              <a:rPr lang="en-GB" sz="3600" dirty="0" err="1"/>
              <a:t>Financiamento</a:t>
            </a:r>
            <a:endParaRPr lang="en-GB" sz="3600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AE57439-6727-4DB7-BB11-276F43549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57" y="1382017"/>
            <a:ext cx="8312151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PT" sz="2200" b="1" u="sng" dirty="0">
                <a:latin typeface="Hind Vadodara Light" panose="020B0604020202020204" charset="0"/>
                <a:cs typeface="Hind Vadodara Light" panose="020B0604020202020204" charset="0"/>
              </a:rPr>
              <a:t>Capital alheio: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PT" altLang="pt-PT" sz="2200" b="1" dirty="0">
                <a:latin typeface="Hind Vadodara Light" panose="020B0604020202020204" charset="0"/>
                <a:cs typeface="Hind Vadodara Light" panose="020B0604020202020204" charset="0"/>
              </a:rPr>
              <a:t> </a:t>
            </a:r>
            <a:r>
              <a:rPr lang="pt-PT" altLang="pt-PT" sz="2200" dirty="0">
                <a:latin typeface="Hind Vadodara Light" panose="020B0604020202020204" charset="0"/>
                <a:cs typeface="Hind Vadodara Light" panose="020B0604020202020204" charset="0"/>
              </a:rPr>
              <a:t>Suprimentos;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PT" altLang="pt-PT" sz="2200" dirty="0">
                <a:latin typeface="Hind Vadodara Light" panose="020B0604020202020204" charset="0"/>
                <a:cs typeface="Hind Vadodara Light" panose="020B0604020202020204" charset="0"/>
              </a:rPr>
              <a:t> Empréstimos bancários (internos e externos);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PT" altLang="pt-PT" sz="2200" dirty="0">
                <a:latin typeface="Hind Vadodara Light" panose="020B0604020202020204" charset="0"/>
                <a:cs typeface="Hind Vadodara Light" panose="020B0604020202020204" charset="0"/>
              </a:rPr>
              <a:t> Leasing;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PT" altLang="pt-PT" sz="2200" dirty="0">
                <a:latin typeface="Hind Vadodara Light" panose="020B0604020202020204" charset="0"/>
                <a:cs typeface="Hind Vadodara Light" panose="020B0604020202020204" charset="0"/>
              </a:rPr>
              <a:t> Empréstimos obrigacionistas;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pt-PT" altLang="pt-PT" sz="2200" dirty="0">
                <a:latin typeface="Hind Vadodara Light" panose="020B0604020202020204" charset="0"/>
                <a:cs typeface="Hind Vadodara Light" panose="020B0604020202020204" charset="0"/>
              </a:rPr>
              <a:t> Incentivos.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PT" sz="2200" b="1" dirty="0">
                <a:latin typeface="Hind Vadodara Light" panose="020B0604020202020204" charset="0"/>
                <a:cs typeface="Hind Vadodara Light" panose="020B0604020202020204" charset="0"/>
              </a:rPr>
              <a:t> </a:t>
            </a:r>
            <a:endParaRPr lang="en-GB" altLang="pt-PT" sz="2200" dirty="0">
              <a:latin typeface="Hind Vadodara Light" panose="020B0604020202020204" charset="0"/>
              <a:cs typeface="Hind Vadodara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98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Fontes de </a:t>
            </a:r>
            <a:r>
              <a:rPr lang="en-GB" dirty="0" err="1"/>
              <a:t>Financiamento</a:t>
            </a:r>
            <a:endParaRPr lang="en-GB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88168" y="1232825"/>
            <a:ext cx="79676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en-US" sz="1200" b="1" kern="1200" dirty="0">
                <a:solidFill>
                  <a:prstClr val="black"/>
                </a:solidFill>
                <a:latin typeface="Hind Vadodara Light" panose="020B0604020202020204" charset="0"/>
                <a:cs typeface="Hind Vadodara Light" panose="020B0604020202020204" charset="0"/>
              </a:rPr>
              <a:t> </a:t>
            </a:r>
            <a:endParaRPr lang="en-GB" altLang="en-US" sz="1200" kern="1200" dirty="0">
              <a:solidFill>
                <a:prstClr val="black"/>
              </a:solidFill>
              <a:latin typeface="Hind Vadodara Light" panose="020B0604020202020204" charset="0"/>
              <a:cs typeface="Hind Vadodara Light" panose="020B0604020202020204" charset="0"/>
            </a:endParaRPr>
          </a:p>
        </p:txBody>
      </p:sp>
      <p:sp>
        <p:nvSpPr>
          <p:cNvPr id="5" name="Freeform 11"/>
          <p:cNvSpPr>
            <a:spLocks/>
          </p:cNvSpPr>
          <p:nvPr/>
        </p:nvSpPr>
        <p:spPr bwMode="auto">
          <a:xfrm>
            <a:off x="1547811" y="817617"/>
            <a:ext cx="6048375" cy="3213100"/>
          </a:xfrm>
          <a:custGeom>
            <a:avLst/>
            <a:gdLst>
              <a:gd name="T0" fmla="*/ 0 w 4128"/>
              <a:gd name="T1" fmla="*/ 2147483646 h 2024"/>
              <a:gd name="T2" fmla="*/ 2147483646 w 4128"/>
              <a:gd name="T3" fmla="*/ 2147483646 h 2024"/>
              <a:gd name="T4" fmla="*/ 2147483646 w 4128"/>
              <a:gd name="T5" fmla="*/ 2147483646 h 2024"/>
              <a:gd name="T6" fmla="*/ 2147483646 w 4128"/>
              <a:gd name="T7" fmla="*/ 2147483646 h 2024"/>
              <a:gd name="T8" fmla="*/ 2147483646 w 4128"/>
              <a:gd name="T9" fmla="*/ 0 h 20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28"/>
              <a:gd name="T16" fmla="*/ 0 h 2024"/>
              <a:gd name="T17" fmla="*/ 4128 w 4128"/>
              <a:gd name="T18" fmla="*/ 2024 h 20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28" h="2024">
                <a:moveTo>
                  <a:pt x="0" y="2016"/>
                </a:moveTo>
                <a:cubicBezTo>
                  <a:pt x="192" y="2020"/>
                  <a:pt x="384" y="2024"/>
                  <a:pt x="672" y="1824"/>
                </a:cubicBezTo>
                <a:cubicBezTo>
                  <a:pt x="960" y="1624"/>
                  <a:pt x="1296" y="1016"/>
                  <a:pt x="1728" y="816"/>
                </a:cubicBezTo>
                <a:cubicBezTo>
                  <a:pt x="2160" y="616"/>
                  <a:pt x="2864" y="760"/>
                  <a:pt x="3264" y="624"/>
                </a:cubicBezTo>
                <a:cubicBezTo>
                  <a:pt x="3664" y="488"/>
                  <a:pt x="3896" y="244"/>
                  <a:pt x="4128" y="0"/>
                </a:cubicBezTo>
              </a:path>
            </a:pathLst>
          </a:custGeom>
          <a:noFill/>
          <a:ln w="38100" cmpd="sng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395376" y="4030717"/>
            <a:ext cx="7032625" cy="0"/>
          </a:xfrm>
          <a:prstGeom prst="line">
            <a:avLst/>
          </a:prstGeom>
          <a:noFill/>
          <a:ln w="19050">
            <a:solidFill>
              <a:srgbClr val="DA1F28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3980" y="3904526"/>
            <a:ext cx="1139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PT" altLang="en-US" sz="2400" b="1" i="1" kern="1200" dirty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Criação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 rot="19065848">
            <a:off x="1938277" y="2734619"/>
            <a:ext cx="1750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PT" altLang="en-US" sz="2400" b="1" i="1" kern="1200" dirty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Crescimento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137025" y="1495647"/>
            <a:ext cx="1705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PT" altLang="en-US" sz="2400" b="1" i="1" kern="1200" dirty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Maturidade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rot="19470976">
            <a:off x="5661420" y="475372"/>
            <a:ext cx="2092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PT" altLang="en-US" sz="2400" b="1" i="1" kern="1200" dirty="0">
              <a:solidFill>
                <a:srgbClr val="00B050"/>
              </a:solidFill>
              <a:latin typeface="Calibri" panose="020F0502020204030204" pitchFamily="34" charset="0"/>
              <a:cs typeface="+mn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PT" altLang="en-US" sz="2400" b="1" i="1" kern="1200" dirty="0">
                <a:solidFill>
                  <a:srgbClr val="00B050"/>
                </a:solidFill>
                <a:latin typeface="Calibri" panose="020F0502020204030204" pitchFamily="34" charset="0"/>
                <a:cs typeface="+mn-cs"/>
              </a:rPr>
              <a:t>Revitalização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PT" altLang="en-US" sz="2400" b="1" i="1" kern="1200" dirty="0">
              <a:solidFill>
                <a:srgbClr val="00B050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A8E85D4E-A128-4BAC-9775-4FE529DEC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19" y="4212404"/>
            <a:ext cx="26244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>
                <a:latin typeface="Hind Vadodara Light" panose="020B0604020202020204" charset="0"/>
                <a:cs typeface="Hind Vadodara Light" panose="020B0604020202020204" charset="0"/>
              </a:rPr>
              <a:t>Capital de sócios/ acionistas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>
                <a:latin typeface="Hind Vadodara Light" panose="020B0604020202020204" charset="0"/>
                <a:cs typeface="Hind Vadodara Light" panose="020B0604020202020204" charset="0"/>
              </a:rPr>
              <a:t>Capital de risco informal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 err="1">
                <a:latin typeface="Hind Vadodara Light" panose="020B0604020202020204" charset="0"/>
                <a:cs typeface="Hind Vadodara Light" panose="020B0604020202020204" charset="0"/>
              </a:rPr>
              <a:t>Emp</a:t>
            </a:r>
            <a:r>
              <a:rPr lang="pt-PT" altLang="pt-PT" sz="1600" b="1" dirty="0">
                <a:latin typeface="Hind Vadodara Light" panose="020B0604020202020204" charset="0"/>
                <a:cs typeface="Hind Vadodara Light" panose="020B0604020202020204" charset="0"/>
              </a:rPr>
              <a:t>. Bancários/Leasing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8F48EA5D-93BD-4012-B007-7BED4C50E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049" y="2002461"/>
            <a:ext cx="195438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 err="1">
                <a:latin typeface="Hind Vadodara Light" panose="020B0604020202020204" charset="0"/>
                <a:cs typeface="Hind Vadodara Light" panose="020B0604020202020204" charset="0"/>
              </a:rPr>
              <a:t>Emp</a:t>
            </a:r>
            <a:r>
              <a:rPr lang="pt-PT" altLang="pt-PT" sz="1600" b="1" dirty="0">
                <a:latin typeface="Hind Vadodara Light" panose="020B0604020202020204" charset="0"/>
                <a:cs typeface="Hind Vadodara Light" panose="020B0604020202020204" charset="0"/>
              </a:rPr>
              <a:t>. Bancários</a:t>
            </a:r>
          </a:p>
          <a:p>
            <a:pPr algn="ctr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pt-PT" altLang="pt-PT" sz="1600" b="1" dirty="0">
                <a:latin typeface="Hind Vadodara Light" panose="020B0604020202020204" charset="0"/>
                <a:cs typeface="Hind Vadodara Light" panose="020B0604020202020204" charset="0"/>
              </a:rPr>
              <a:t>Leasing</a:t>
            </a:r>
          </a:p>
          <a:p>
            <a:pPr algn="ctr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pt-PT" altLang="pt-PT" sz="1600" b="1" dirty="0">
                <a:latin typeface="Hind Vadodara Light" panose="020B0604020202020204" charset="0"/>
                <a:cs typeface="Hind Vadodara Light" panose="020B0604020202020204" charset="0"/>
              </a:rPr>
              <a:t>Capital Risco Formal</a:t>
            </a:r>
          </a:p>
          <a:p>
            <a:pPr algn="ctr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pt-PT" altLang="pt-PT" sz="1600" b="1" dirty="0">
                <a:latin typeface="Hind Vadodara Light" panose="020B0604020202020204" charset="0"/>
                <a:cs typeface="Hind Vadodara Light" panose="020B0604020202020204" charset="0"/>
              </a:rPr>
              <a:t>Mercado de Capitais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>
                <a:latin typeface="Hind Vadodara Light" panose="020B0604020202020204" charset="0"/>
                <a:cs typeface="Hind Vadodara Light" panose="020B0604020202020204" charset="0"/>
              </a:rPr>
              <a:t>Obrigações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B01FEE18-53F9-42F7-A3C8-3CFAEAB8F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576" y="1673731"/>
            <a:ext cx="21932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 err="1">
                <a:latin typeface="Hind Vadodara Light" panose="020B0604020202020204" charset="0"/>
                <a:cs typeface="Hind Vadodara Light" panose="020B0604020202020204" charset="0"/>
              </a:rPr>
              <a:t>Emp</a:t>
            </a:r>
            <a:r>
              <a:rPr lang="pt-PT" altLang="pt-PT" sz="1600" b="1" dirty="0">
                <a:latin typeface="Hind Vadodara Light" panose="020B0604020202020204" charset="0"/>
                <a:cs typeface="Hind Vadodara Light" panose="020B0604020202020204" charset="0"/>
              </a:rPr>
              <a:t>. Bancários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>
                <a:latin typeface="Hind Vadodara Light" panose="020B0604020202020204" charset="0"/>
                <a:cs typeface="Hind Vadodara Light" panose="020B0604020202020204" charset="0"/>
              </a:rPr>
              <a:t>Leasing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>
                <a:latin typeface="Hind Vadodara Light" panose="020B0604020202020204" charset="0"/>
                <a:cs typeface="Hind Vadodara Light" panose="020B0604020202020204" charset="0"/>
              </a:rPr>
              <a:t>Capital de Risco Formal</a:t>
            </a:r>
          </a:p>
          <a:p>
            <a:pPr algn="ctr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pt-PT" altLang="pt-PT" sz="1600" b="1" dirty="0">
                <a:latin typeface="Hind Vadodara Light" panose="020B0604020202020204" charset="0"/>
                <a:cs typeface="Hind Vadodara Light" panose="020B0604020202020204" charset="0"/>
              </a:rPr>
              <a:t>Obrigações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 b="1" dirty="0">
              <a:latin typeface="Hind Vadodara Light" panose="020B0604020202020204" charset="0"/>
              <a:cs typeface="Hind Vadodara Light" panose="020B0604020202020204" charset="0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4485B00D-A8CB-467E-A819-D54736EC1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037" y="1355835"/>
            <a:ext cx="33083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 err="1">
                <a:latin typeface="Hind Vadodara Light" panose="020B0604020202020204" charset="0"/>
                <a:cs typeface="Hind Vadodara Light" panose="020B0604020202020204" charset="0"/>
              </a:rPr>
              <a:t>Emp</a:t>
            </a:r>
            <a:r>
              <a:rPr lang="pt-PT" altLang="pt-PT" sz="1600" b="1" dirty="0">
                <a:latin typeface="Hind Vadodara Light" panose="020B0604020202020204" charset="0"/>
                <a:cs typeface="Hind Vadodara Light" panose="020B0604020202020204" charset="0"/>
              </a:rPr>
              <a:t>. Bancários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>
                <a:latin typeface="Hind Vadodara Light" panose="020B0604020202020204" charset="0"/>
                <a:cs typeface="Hind Vadodara Light" panose="020B0604020202020204" charset="0"/>
              </a:rPr>
              <a:t>Capital de Risco Formal</a:t>
            </a:r>
          </a:p>
        </p:txBody>
      </p:sp>
    </p:spTree>
    <p:extLst>
      <p:ext uri="{BB962C8B-B14F-4D97-AF65-F5344CB8AC3E}">
        <p14:creationId xmlns:p14="http://schemas.microsoft.com/office/powerpoint/2010/main" val="218885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385646" y="166304"/>
            <a:ext cx="63187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pt-PT" sz="3300" b="1" kern="1200" dirty="0">
                <a:solidFill>
                  <a:srgbClr val="FFC000"/>
                </a:solidFill>
                <a:latin typeface="Nexa Rust Sans Black" pitchFamily="50" charset="0"/>
                <a:ea typeface="Arial Unicode MS" pitchFamily="34" charset="-128"/>
                <a:cs typeface="Arial Unicode MS" pitchFamily="34" charset="-128"/>
              </a:rPr>
              <a:t>ciclo empreendedor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609344" y="766468"/>
            <a:ext cx="6318702" cy="3970124"/>
            <a:chOff x="1187624" y="2132856"/>
            <a:chExt cx="6696744" cy="4464496"/>
          </a:xfrm>
        </p:grpSpPr>
        <p:sp>
          <p:nvSpPr>
            <p:cNvPr id="11" name="Oval 10"/>
            <p:cNvSpPr/>
            <p:nvPr/>
          </p:nvSpPr>
          <p:spPr>
            <a:xfrm>
              <a:off x="2699792" y="2434010"/>
              <a:ext cx="3752634" cy="387531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pt-PT" sz="1350" kern="1200">
                <a:solidFill>
                  <a:prstClr val="white"/>
                </a:solidFill>
                <a:latin typeface="Calibri"/>
              </a:endParaRPr>
            </a:p>
          </p:txBody>
        </p:sp>
        <p:graphicFrame>
          <p:nvGraphicFramePr>
            <p:cNvPr id="10" name="Diagrama 9"/>
            <p:cNvGraphicFramePr/>
            <p:nvPr/>
          </p:nvGraphicFramePr>
          <p:xfrm>
            <a:off x="1187624" y="2132856"/>
            <a:ext cx="6696744" cy="44644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0586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D2E7607-6927-4235-9990-1F32B84F0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586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59751" y="283608"/>
            <a:ext cx="6215007" cy="630000"/>
          </a:xfrm>
        </p:spPr>
        <p:txBody>
          <a:bodyPr/>
          <a:lstStyle/>
          <a:p>
            <a:r>
              <a:rPr lang="en-GB" dirty="0"/>
              <a:t>Business Plan – Estrutura e </a:t>
            </a:r>
            <a:r>
              <a:rPr lang="en-GB" dirty="0" err="1"/>
              <a:t>principais</a:t>
            </a:r>
            <a:r>
              <a:rPr lang="en-GB" dirty="0"/>
              <a:t> </a:t>
            </a:r>
            <a:r>
              <a:rPr lang="en-GB" dirty="0" err="1"/>
              <a:t>elementos</a:t>
            </a:r>
            <a:endParaRPr lang="en-GB" dirty="0"/>
          </a:p>
        </p:txBody>
      </p:sp>
      <p:graphicFrame>
        <p:nvGraphicFramePr>
          <p:cNvPr id="4" name="Marcador de Posição de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238743"/>
              </p:ext>
            </p:extLst>
          </p:nvPr>
        </p:nvGraphicFramePr>
        <p:xfrm>
          <a:off x="1231355" y="598608"/>
          <a:ext cx="6627714" cy="2862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www.yallastartup.org/wp-content/themes/yallastartup/images/graphi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274" y="2449607"/>
            <a:ext cx="4589860" cy="24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947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22AD666B-EA3B-47F8-8E52-ABAD0FE4A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3" b="20834"/>
          <a:stretch/>
        </p:blipFill>
        <p:spPr bwMode="auto">
          <a:xfrm>
            <a:off x="20" y="10"/>
            <a:ext cx="9143980" cy="51434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20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A6E20988-8D8E-4B04-B5DA-3E5CD0660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"/>
            <a:ext cx="9144000" cy="518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793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C77D9-1542-48C8-A1F5-57CCE6519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" y="242887"/>
            <a:ext cx="7999413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2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656160" y="2206228"/>
          <a:ext cx="4599384" cy="1835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7972"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 marL="68579" marR="68579" marT="34286" marB="34286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/>
                    </a:p>
                    <a:p>
                      <a:pPr algn="ctr"/>
                      <a:endParaRPr lang="pt-PT" sz="2700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286" marB="342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9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2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PT" sz="1400" dirty="0"/>
                    </a:p>
                  </a:txBody>
                  <a:tcPr marL="68579" marR="68579" marT="34286" marB="34286"/>
                </a:tc>
                <a:tc>
                  <a:txBody>
                    <a:bodyPr/>
                    <a:lstStyle/>
                    <a:p>
                      <a:pPr algn="ctr"/>
                      <a:endParaRPr lang="pt-PT" sz="2700" b="1" dirty="0"/>
                    </a:p>
                  </a:txBody>
                  <a:tcPr marL="68579" marR="68579" marT="34286" marB="3428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878" name="CaixaDeTexto 3"/>
          <p:cNvSpPr txBox="1">
            <a:spLocks noChangeArrowheads="1"/>
          </p:cNvSpPr>
          <p:nvPr/>
        </p:nvSpPr>
        <p:spPr bwMode="auto">
          <a:xfrm>
            <a:off x="1656160" y="1804988"/>
            <a:ext cx="4310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800">
                <a:latin typeface="Tahoma" pitchFamily="34" charset="0"/>
              </a:rPr>
              <a:t>+</a:t>
            </a:r>
          </a:p>
        </p:txBody>
      </p:sp>
      <p:sp>
        <p:nvSpPr>
          <p:cNvPr id="36879" name="CaixaDeTexto 15"/>
          <p:cNvSpPr txBox="1">
            <a:spLocks noChangeArrowheads="1"/>
          </p:cNvSpPr>
          <p:nvPr/>
        </p:nvSpPr>
        <p:spPr bwMode="auto">
          <a:xfrm>
            <a:off x="6257926" y="2193131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800">
                <a:latin typeface="Tahoma" pitchFamily="34" charset="0"/>
              </a:rPr>
              <a:t>+</a:t>
            </a:r>
          </a:p>
        </p:txBody>
      </p:sp>
      <p:sp>
        <p:nvSpPr>
          <p:cNvPr id="36880" name="CaixaDeTexto 16"/>
          <p:cNvSpPr txBox="1">
            <a:spLocks noChangeArrowheads="1"/>
          </p:cNvSpPr>
          <p:nvPr/>
        </p:nvSpPr>
        <p:spPr bwMode="auto">
          <a:xfrm>
            <a:off x="5813822" y="1839516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800">
                <a:latin typeface="Tahoma" pitchFamily="34" charset="0"/>
              </a:rPr>
              <a:t>-</a:t>
            </a:r>
          </a:p>
        </p:txBody>
      </p:sp>
      <p:sp>
        <p:nvSpPr>
          <p:cNvPr id="36881" name="CaixaDeTexto 17"/>
          <p:cNvSpPr txBox="1">
            <a:spLocks noChangeArrowheads="1"/>
          </p:cNvSpPr>
          <p:nvPr/>
        </p:nvSpPr>
        <p:spPr bwMode="auto">
          <a:xfrm>
            <a:off x="6257926" y="3757613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800">
                <a:latin typeface="Tahoma" pitchFamily="34" charset="0"/>
              </a:rPr>
              <a:t>-</a:t>
            </a:r>
          </a:p>
        </p:txBody>
      </p:sp>
      <p:sp>
        <p:nvSpPr>
          <p:cNvPr id="36882" name="CaixaDeTexto 5"/>
          <p:cNvSpPr txBox="1">
            <a:spLocks noChangeArrowheads="1"/>
          </p:cNvSpPr>
          <p:nvPr/>
        </p:nvSpPr>
        <p:spPr bwMode="auto">
          <a:xfrm>
            <a:off x="2951560" y="1827610"/>
            <a:ext cx="19990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800" dirty="0">
                <a:latin typeface="+mn-lt"/>
              </a:rPr>
              <a:t>EQUIPA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633003" y="2104096"/>
            <a:ext cx="738664" cy="207116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pt-PT" sz="1800" b="1" dirty="0"/>
              <a:t>POTENCIAL PROJETO</a:t>
            </a:r>
          </a:p>
        </p:txBody>
      </p:sp>
      <p:pic>
        <p:nvPicPr>
          <p:cNvPr id="36884" name="Picture 2" descr="C:\Users\Utilizador\AppData\Local\Microsoft\Windows\Temporary Internet Files\Content.IE5\9O1J3NGH\Bueno-verd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85" y="2365773"/>
            <a:ext cx="756047" cy="7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3" descr="C:\Users\Utilizador\AppData\Local\Microsoft\Windows\Temporary Internet Files\Content.IE5\93E2UY87\9551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03" y="2338388"/>
            <a:ext cx="481013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6" name="Picture 3" descr="C:\Users\Utilizador\AppData\Local\Microsoft\Windows\Temporary Internet Files\Content.IE5\93E2UY87\9551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06" y="3305175"/>
            <a:ext cx="482204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91" y="3305176"/>
            <a:ext cx="681038" cy="6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367952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D49421"/>
      </a:accent1>
      <a:accent2>
        <a:srgbClr val="C3CCA2"/>
      </a:accent2>
      <a:accent3>
        <a:srgbClr val="88AFA6"/>
      </a:accent3>
      <a:accent4>
        <a:srgbClr val="627E8D"/>
      </a:accent4>
      <a:accent5>
        <a:srgbClr val="BDBCBD"/>
      </a:accent5>
      <a:accent6>
        <a:srgbClr val="6E4D11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Theme">
  <a:themeElements>
    <a:clrScheme name="Benutzerdefiniert 9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363636"/>
      </a:accent1>
      <a:accent2>
        <a:srgbClr val="838383"/>
      </a:accent2>
      <a:accent3>
        <a:srgbClr val="FF6600"/>
      </a:accent3>
      <a:accent4>
        <a:srgbClr val="AAAAAA"/>
      </a:accent4>
      <a:accent5>
        <a:srgbClr val="FAA61A"/>
      </a:accent5>
      <a:accent6>
        <a:srgbClr val="FF0000"/>
      </a:accent6>
      <a:hlink>
        <a:srgbClr val="FF6600"/>
      </a:hlink>
      <a:folHlink>
        <a:srgbClr val="3636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GS-Widescreen.potx" id="{9673577E-DB67-4037-9B45-1E18A9B5391B}" vid="{63CE51FA-A3B3-4CD5-A010-A6B67B5C9610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711</Words>
  <Application>Microsoft Office PowerPoint</Application>
  <PresentationFormat>On-screen Show (16:9)</PresentationFormat>
  <Paragraphs>165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Wingdings 3</vt:lpstr>
      <vt:lpstr>Roboto Condensed Light</vt:lpstr>
      <vt:lpstr>Teko Light</vt:lpstr>
      <vt:lpstr>Tahoma</vt:lpstr>
      <vt:lpstr>Calibri</vt:lpstr>
      <vt:lpstr>Raleway</vt:lpstr>
      <vt:lpstr>Arial</vt:lpstr>
      <vt:lpstr>eurofurence light</vt:lpstr>
      <vt:lpstr>Calibri Light</vt:lpstr>
      <vt:lpstr>Wingdings</vt:lpstr>
      <vt:lpstr>Verdana</vt:lpstr>
      <vt:lpstr>Nexa Rust Sans Black</vt:lpstr>
      <vt:lpstr>Hind Vadodara Light</vt:lpstr>
      <vt:lpstr>Science Fair Newsletter by Slidesgo</vt:lpstr>
      <vt:lpstr>1_Tema do Office</vt:lpstr>
      <vt:lpstr>Default Theme</vt:lpstr>
      <vt:lpstr>EMPREENDEDORISMO EM CIÊNCIAS</vt:lpstr>
      <vt:lpstr>Programa</vt:lpstr>
      <vt:lpstr>PowerPoint Presentation</vt:lpstr>
      <vt:lpstr>PowerPoint Presentation</vt:lpstr>
      <vt:lpstr>Business Plan – Estrutura e principais elementos</vt:lpstr>
      <vt:lpstr>PowerPoint Presentation</vt:lpstr>
      <vt:lpstr>PowerPoint Presentation</vt:lpstr>
      <vt:lpstr>PowerPoint Presentation</vt:lpstr>
      <vt:lpstr>PowerPoint Presentation</vt:lpstr>
      <vt:lpstr>Business Plan – Estrutura e principais elementos</vt:lpstr>
      <vt:lpstr>BM Canvas</vt:lpstr>
      <vt:lpstr>BM Canvas - Criação e Captura de  Valor</vt:lpstr>
      <vt:lpstr>BM Canvas</vt:lpstr>
      <vt:lpstr>BM Canvas </vt:lpstr>
      <vt:lpstr>BM Canvas</vt:lpstr>
      <vt:lpstr>Demonstraçoes Financeiras</vt:lpstr>
      <vt:lpstr>O Balanço</vt:lpstr>
      <vt:lpstr>A Demonstração de Resultados</vt:lpstr>
      <vt:lpstr>Planeamento Financeiro</vt:lpstr>
      <vt:lpstr>Planeamento Financeiro</vt:lpstr>
      <vt:lpstr>Planeamento Financeiro</vt:lpstr>
      <vt:lpstr>PowerPoint Presentation</vt:lpstr>
      <vt:lpstr>PowerPoint Presentation</vt:lpstr>
      <vt:lpstr>Fontes de Financiamento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INOVAÇÃO, EMPREENDEDORISMO E TRANSFERÊNCIA DE TECNOLOGIA</dc:title>
  <dc:creator>Vieira, Teresa (Lisboa)</dc:creator>
  <cp:lastModifiedBy>Ana Prata</cp:lastModifiedBy>
  <cp:revision>8</cp:revision>
  <dcterms:created xsi:type="dcterms:W3CDTF">2021-03-28T19:34:20Z</dcterms:created>
  <dcterms:modified xsi:type="dcterms:W3CDTF">2021-04-21T08:41:44Z</dcterms:modified>
</cp:coreProperties>
</file>